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89" r:id="rId5"/>
    <p:sldId id="290" r:id="rId6"/>
    <p:sldId id="260" r:id="rId7"/>
    <p:sldId id="291" r:id="rId8"/>
    <p:sldId id="261" r:id="rId9"/>
    <p:sldId id="292" r:id="rId10"/>
    <p:sldId id="262" r:id="rId11"/>
    <p:sldId id="263" r:id="rId12"/>
    <p:sldId id="293" r:id="rId13"/>
    <p:sldId id="294" r:id="rId14"/>
    <p:sldId id="295" r:id="rId15"/>
    <p:sldId id="264" r:id="rId16"/>
    <p:sldId id="265" r:id="rId17"/>
    <p:sldId id="296" r:id="rId18"/>
    <p:sldId id="267" r:id="rId19"/>
    <p:sldId id="297" r:id="rId20"/>
    <p:sldId id="298" r:id="rId21"/>
    <p:sldId id="269" r:id="rId22"/>
    <p:sldId id="270" r:id="rId23"/>
    <p:sldId id="300" r:id="rId24"/>
    <p:sldId id="301" r:id="rId25"/>
    <p:sldId id="302" r:id="rId26"/>
    <p:sldId id="272" r:id="rId27"/>
    <p:sldId id="303" r:id="rId28"/>
    <p:sldId id="304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47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8" d="100"/>
          <a:sy n="68" d="100"/>
        </p:scale>
        <p:origin x="58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20B71-EE2A-4EAC-9A42-356E784C2CA1}" type="datetimeFigureOut">
              <a:rPr lang="ko-KR" altLang="en-US" smtClean="0"/>
              <a:t>2020-02-24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DBE19-D8A2-4EEC-BD14-6026114F8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249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20B71-EE2A-4EAC-9A42-356E784C2CA1}" type="datetimeFigureOut">
              <a:rPr lang="ko-KR" altLang="en-US" smtClean="0"/>
              <a:t>2020-02-24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DBE19-D8A2-4EEC-BD14-6026114F8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75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20B71-EE2A-4EAC-9A42-356E784C2CA1}" type="datetimeFigureOut">
              <a:rPr lang="ko-KR" altLang="en-US" smtClean="0"/>
              <a:t>2020-02-24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DBE19-D8A2-4EEC-BD14-6026114F8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161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20B71-EE2A-4EAC-9A42-356E784C2CA1}" type="datetimeFigureOut">
              <a:rPr lang="ko-KR" altLang="en-US" smtClean="0"/>
              <a:t>2020-02-24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DBE19-D8A2-4EEC-BD14-6026114F8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334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20B71-EE2A-4EAC-9A42-356E784C2CA1}" type="datetimeFigureOut">
              <a:rPr lang="ko-KR" altLang="en-US" smtClean="0"/>
              <a:t>2020-02-24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DBE19-D8A2-4EEC-BD14-6026114F8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607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20B71-EE2A-4EAC-9A42-356E784C2CA1}" type="datetimeFigureOut">
              <a:rPr lang="ko-KR" altLang="en-US" smtClean="0"/>
              <a:t>2020-02-24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DBE19-D8A2-4EEC-BD14-6026114F8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666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20B71-EE2A-4EAC-9A42-356E784C2CA1}" type="datetimeFigureOut">
              <a:rPr lang="ko-KR" altLang="en-US" smtClean="0"/>
              <a:t>2020-02-24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DBE19-D8A2-4EEC-BD14-6026114F8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612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20B71-EE2A-4EAC-9A42-356E784C2CA1}" type="datetimeFigureOut">
              <a:rPr lang="ko-KR" altLang="en-US" smtClean="0"/>
              <a:t>2020-02-24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DBE19-D8A2-4EEC-BD14-6026114F8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383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20B71-EE2A-4EAC-9A42-356E784C2CA1}" type="datetimeFigureOut">
              <a:rPr lang="ko-KR" altLang="en-US" smtClean="0"/>
              <a:t>2020-02-24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DBE19-D8A2-4EEC-BD14-6026114F8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722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20B71-EE2A-4EAC-9A42-356E784C2CA1}" type="datetimeFigureOut">
              <a:rPr lang="ko-KR" altLang="en-US" smtClean="0"/>
              <a:t>2020-02-24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DBE19-D8A2-4EEC-BD14-6026114F8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489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20B71-EE2A-4EAC-9A42-356E784C2CA1}" type="datetimeFigureOut">
              <a:rPr lang="ko-KR" altLang="en-US" smtClean="0"/>
              <a:t>2020-02-24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DBE19-D8A2-4EEC-BD14-6026114F8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796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20B71-EE2A-4EAC-9A42-356E784C2CA1}" type="datetimeFigureOut">
              <a:rPr lang="ko-KR" altLang="en-US" smtClean="0"/>
              <a:t>2020-02-24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DBE19-D8A2-4EEC-BD14-6026114F8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960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03" b="14001"/>
          <a:stretch/>
        </p:blipFill>
        <p:spPr>
          <a:xfrm>
            <a:off x="-1" y="572655"/>
            <a:ext cx="12192001" cy="559002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10898809"/>
            <a:ext cx="12192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89521" y="1702753"/>
            <a:ext cx="3003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63500" dir="2700000" algn="tl">
                    <a:srgbClr val="000000"/>
                  </a:outerShdw>
                </a:effectLst>
                <a:latin typeface="Bodoni MT" panose="02070603080606020203" pitchFamily="18" charset="0"/>
              </a:rPr>
              <a:t>PLAYER MAKER </a:t>
            </a:r>
            <a:endParaRPr lang="ko-KR" altLang="en-US" sz="2800" b="1" dirty="0">
              <a:solidFill>
                <a:schemeClr val="bg1"/>
              </a:solidFill>
              <a:effectLst>
                <a:outerShdw blurRad="38100" dist="63500" dir="2700000" algn="tl">
                  <a:srgbClr val="000000"/>
                </a:outerShdw>
              </a:effectLst>
              <a:latin typeface="Bodoni MT" panose="020706030806060202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6147" y="1011176"/>
            <a:ext cx="33337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플레이어 메이커</a:t>
            </a:r>
            <a:endParaRPr lang="ko-KR" altLang="en-US" sz="3200" dirty="0">
              <a:solidFill>
                <a:schemeClr val="bg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203369" y="1637761"/>
            <a:ext cx="4470231" cy="0"/>
          </a:xfrm>
          <a:prstGeom prst="line">
            <a:avLst/>
          </a:prstGeom>
          <a:ln>
            <a:gradFill flip="none" rotWithShape="1">
              <a:gsLst>
                <a:gs pos="75000">
                  <a:srgbClr val="FDF7C6"/>
                </a:gs>
                <a:gs pos="0">
                  <a:srgbClr val="FED75F"/>
                </a:gs>
                <a:gs pos="100000">
                  <a:srgbClr val="232122"/>
                </a:gs>
              </a:gsLst>
              <a:lin ang="10800000" scaled="1"/>
              <a:tileRect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874982" y="-20399"/>
            <a:ext cx="0" cy="593054"/>
          </a:xfrm>
          <a:prstGeom prst="line">
            <a:avLst/>
          </a:prstGeom>
          <a:ln w="28575">
            <a:gradFill flip="none" rotWithShape="1">
              <a:gsLst>
                <a:gs pos="0">
                  <a:srgbClr val="FED75F"/>
                </a:gs>
                <a:gs pos="100000">
                  <a:srgbClr val="232122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727514" y="2820541"/>
            <a:ext cx="273696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effectLst>
                  <a:outerShdw blurRad="38100" dist="63500" dir="2700000" algn="tl">
                    <a:srgbClr val="000000"/>
                  </a:outerShdw>
                </a:effectLst>
                <a:latin typeface="Bodoni MT" panose="02070603080606020203" pitchFamily="18" charset="0"/>
              </a:rPr>
              <a:t>Next Promotion </a:t>
            </a:r>
          </a:p>
          <a:p>
            <a:pPr algn="ctr"/>
            <a:r>
              <a:rPr lang="en-US" altLang="ko-KR" sz="4800" smtClean="0">
                <a:solidFill>
                  <a:schemeClr val="bg1"/>
                </a:solidFill>
                <a:effectLst>
                  <a:outerShdw blurRad="38100" dist="63500" dir="2700000" algn="tl">
                    <a:srgbClr val="000000"/>
                  </a:outerShdw>
                </a:effectLst>
                <a:latin typeface="Bodoni MT" panose="02070603080606020203" pitchFamily="18" charset="0"/>
              </a:rPr>
              <a:t>R</a:t>
            </a:r>
            <a:endParaRPr lang="ko-KR" altLang="en-US" sz="4800" dirty="0">
              <a:solidFill>
                <a:schemeClr val="bg1"/>
              </a:solidFill>
              <a:effectLst>
                <a:outerShdw blurRad="38100" dist="63500" dir="2700000" algn="tl">
                  <a:srgbClr val="000000"/>
                </a:outerShdw>
              </a:effectLst>
              <a:latin typeface="Bodoni MT" panose="02070603080606020203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0" y="85729"/>
            <a:ext cx="1928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latin typeface="빙그레 따옴체" panose="02030503000000000000" pitchFamily="18" charset="-127"/>
                <a:ea typeface="빙그레 따옴체" panose="02030503000000000000" pitchFamily="18" charset="-127"/>
              </a:defRPr>
            </a:lvl1pPr>
          </a:lstStyle>
          <a:p>
            <a:pPr algn="ctr"/>
            <a:r>
              <a:rPr lang="en-US" altLang="ko-KR" sz="1600" dirty="0">
                <a:latin typeface="Bodoni MT" panose="02070603080606020203" pitchFamily="18" charset="0"/>
              </a:rPr>
              <a:t>PLAYER MAKER 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95416" y="4962613"/>
            <a:ext cx="5813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>
                <a:solidFill>
                  <a:schemeClr val="bg1"/>
                </a:solidFill>
                <a:effectLst>
                  <a:outerShdw blurRad="38100" dist="63500" dir="2700000" algn="tl">
                    <a:srgbClr val="000000"/>
                  </a:outerShdw>
                </a:effectLst>
                <a:latin typeface="Bodoni MT" panose="02070603080606020203" pitchFamily="18" charset="0"/>
              </a:rPr>
              <a:t>#</a:t>
            </a:r>
            <a:r>
              <a:rPr lang="ko-KR" altLang="en-US" sz="2400">
                <a:solidFill>
                  <a:schemeClr val="bg1"/>
                </a:solidFill>
                <a:effectLst>
                  <a:outerShdw blurRad="38100" dist="63500" dir="2700000" algn="tl">
                    <a:srgbClr val="000000"/>
                  </a:outerShdw>
                </a:effectLst>
                <a:latin typeface="Bodoni MT" panose="02070603080606020203" pitchFamily="18" charset="0"/>
              </a:rPr>
              <a:t>지금의 나는 클래스가 다르다</a:t>
            </a:r>
            <a:endParaRPr lang="en-US" altLang="ko-KR" sz="2400">
              <a:solidFill>
                <a:schemeClr val="bg1"/>
              </a:solidFill>
              <a:effectLst>
                <a:outerShdw blurRad="38100" dist="63500" dir="2700000" algn="tl">
                  <a:srgbClr val="000000"/>
                </a:outerShdw>
              </a:effectLst>
              <a:latin typeface="Bodoni MT" panose="02070603080606020203" pitchFamily="18" charset="0"/>
            </a:endParaRPr>
          </a:p>
          <a:p>
            <a:pPr algn="r"/>
            <a:r>
              <a:rPr lang="en-US" altLang="ko-KR" sz="2400">
                <a:solidFill>
                  <a:schemeClr val="bg1"/>
                </a:solidFill>
                <a:effectLst>
                  <a:outerShdw blurRad="38100" dist="63500" dir="2700000" algn="tl">
                    <a:srgbClr val="000000"/>
                  </a:outerShdw>
                </a:effectLst>
                <a:latin typeface="Bodoni MT" panose="02070603080606020203" pitchFamily="18" charset="0"/>
              </a:rPr>
              <a:t>#</a:t>
            </a:r>
            <a:r>
              <a:rPr lang="ko-KR" altLang="en-US" sz="2400">
                <a:solidFill>
                  <a:schemeClr val="bg1"/>
                </a:solidFill>
                <a:effectLst>
                  <a:outerShdw blurRad="38100" dist="63500" dir="2700000" algn="tl">
                    <a:srgbClr val="000000"/>
                  </a:outerShdw>
                </a:effectLst>
                <a:latin typeface="Bodoni MT" panose="02070603080606020203" pitchFamily="18" charset="0"/>
              </a:rPr>
              <a:t>나는 </a:t>
            </a:r>
            <a:r>
              <a:rPr lang="en-US" altLang="ko-KR" sz="2400" b="1">
                <a:solidFill>
                  <a:schemeClr val="bg1"/>
                </a:solidFill>
                <a:effectLst>
                  <a:outerShdw blurRad="38100" dist="63500" dir="2700000" algn="tl">
                    <a:srgbClr val="000000"/>
                  </a:outerShdw>
                </a:effectLst>
                <a:latin typeface="Bodoni MT" panose="02070603080606020203" pitchFamily="18" charset="0"/>
              </a:rPr>
              <a:t>PLAYER</a:t>
            </a:r>
            <a:r>
              <a:rPr lang="en-US" altLang="ko-KR" sz="2400">
                <a:solidFill>
                  <a:schemeClr val="bg1"/>
                </a:solidFill>
                <a:effectLst>
                  <a:outerShdw blurRad="38100" dist="63500" dir="2700000" algn="tl">
                    <a:srgbClr val="000000"/>
                  </a:outerShdw>
                </a:effectLst>
                <a:latin typeface="Bodoni MT" panose="02070603080606020203" pitchFamily="18" charset="0"/>
              </a:rPr>
              <a:t> </a:t>
            </a:r>
            <a:r>
              <a:rPr lang="ko-KR" altLang="en-US" sz="2400">
                <a:solidFill>
                  <a:schemeClr val="bg1"/>
                </a:solidFill>
                <a:effectLst>
                  <a:outerShdw blurRad="38100" dist="63500" dir="2700000" algn="tl">
                    <a:srgbClr val="000000"/>
                  </a:outerShdw>
                </a:effectLst>
                <a:latin typeface="Bodoni MT" panose="02070603080606020203" pitchFamily="18" charset="0"/>
              </a:rPr>
              <a:t>다</a:t>
            </a:r>
          </a:p>
        </p:txBody>
      </p:sp>
    </p:spTree>
    <p:extLst>
      <p:ext uri="{BB962C8B-B14F-4D97-AF65-F5344CB8AC3E}">
        <p14:creationId xmlns:p14="http://schemas.microsoft.com/office/powerpoint/2010/main" val="283076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10898809"/>
            <a:ext cx="12192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36946" y="131382"/>
            <a:ext cx="1928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latin typeface="빙그레 따옴체" panose="02030503000000000000" pitchFamily="18" charset="-127"/>
                <a:ea typeface="빙그레 따옴체" panose="02030503000000000000" pitchFamily="18" charset="-127"/>
              </a:defRPr>
            </a:lvl1pPr>
          </a:lstStyle>
          <a:p>
            <a:pPr algn="ctr"/>
            <a:r>
              <a:rPr lang="en-US" altLang="ko-KR" sz="1600" dirty="0">
                <a:latin typeface="Bodoni MT" panose="02070603080606020203" pitchFamily="18" charset="0"/>
              </a:rPr>
              <a:t>PLAYER MAKER 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826690" y="-20399"/>
            <a:ext cx="0" cy="593054"/>
          </a:xfrm>
          <a:prstGeom prst="line">
            <a:avLst/>
          </a:prstGeom>
          <a:ln w="28575">
            <a:gradFill flip="none" rotWithShape="1">
              <a:gsLst>
                <a:gs pos="0">
                  <a:srgbClr val="FED75F"/>
                </a:gs>
                <a:gs pos="100000">
                  <a:srgbClr val="232122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0" y="59112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733842" y="-62520"/>
            <a:ext cx="337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Next </a:t>
            </a:r>
            <a:r>
              <a:rPr lang="en-US" altLang="ko-KR" sz="2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Promotion </a:t>
            </a:r>
            <a:r>
              <a:rPr lang="en-US" altLang="ko-KR" sz="4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R</a:t>
            </a:r>
            <a:endParaRPr lang="ko-KR" altLang="en-US" sz="4000" dirty="0">
              <a:effectLst>
                <a:outerShdw blurRad="38100" dist="63500" dir="2700000" algn="tl">
                  <a:schemeClr val="bg1"/>
                </a:outerShdw>
              </a:effectLst>
              <a:latin typeface="Bodoni MT" panose="02070603080606020203" pitchFamily="18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29920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61690" y="6299200"/>
            <a:ext cx="4430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지금의 나는 클래스가 다르다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en-US" altLang="ko-KR" sz="1600">
              <a:latin typeface="Bodoni MT" panose="02070603080606020203" pitchFamily="18" charset="0"/>
            </a:endParaRPr>
          </a:p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나는 </a:t>
            </a:r>
            <a:r>
              <a:rPr lang="en-US" altLang="ko-KR" sz="1600" b="1" smtClean="0">
                <a:latin typeface="Bodoni MT" panose="02070603080606020203" pitchFamily="18" charset="0"/>
              </a:rPr>
              <a:t>PLAYER</a:t>
            </a:r>
            <a:r>
              <a:rPr lang="en-US" altLang="ko-KR" sz="1600" smtClean="0">
                <a:latin typeface="Bodoni MT" panose="02070603080606020203" pitchFamily="18" charset="0"/>
              </a:rPr>
              <a:t> </a:t>
            </a:r>
            <a:r>
              <a:rPr lang="ko-KR" altLang="en-US" sz="1600" smtClean="0">
                <a:latin typeface="Bodoni MT" panose="02070603080606020203" pitchFamily="18" charset="0"/>
              </a:rPr>
              <a:t>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394508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의사결정나무</a:t>
            </a:r>
            <a:endParaRPr lang="ko-KR" altLang="en-US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9287" y="70145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혼동 행렬</a:t>
            </a:r>
            <a:endParaRPr lang="ko-KR" altLang="en-US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9152" y="670279"/>
            <a:ext cx="422985" cy="430931"/>
            <a:chOff x="5222417" y="5375913"/>
            <a:chExt cx="1695813" cy="1727669"/>
          </a:xfrm>
        </p:grpSpPr>
        <p:sp>
          <p:nvSpPr>
            <p:cNvPr id="16" name="육각형 15"/>
            <p:cNvSpPr/>
            <p:nvPr/>
          </p:nvSpPr>
          <p:spPr>
            <a:xfrm rot="5400000">
              <a:off x="5253759" y="5570816"/>
              <a:ext cx="1646304" cy="1419228"/>
            </a:xfrm>
            <a:prstGeom prst="hexagon">
              <a:avLst/>
            </a:prstGeom>
            <a:gradFill>
              <a:gsLst>
                <a:gs pos="50000">
                  <a:srgbClr val="FED75F"/>
                </a:gs>
                <a:gs pos="50000">
                  <a:srgbClr val="232122"/>
                </a:gs>
              </a:gsLst>
              <a:lin ang="5400000" scaled="1"/>
            </a:gradFill>
            <a:ln>
              <a:gradFill>
                <a:gsLst>
                  <a:gs pos="50000">
                    <a:srgbClr val="282628"/>
                  </a:gs>
                  <a:gs pos="50000">
                    <a:srgbClr val="FED75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2417" y="5375913"/>
              <a:ext cx="1695813" cy="1695450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95289" y="1081676"/>
            <a:ext cx="12012044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혼동행렬은 실제값과 예측값을 한눈에 확인할 수 있게 정리한 표로서 형태는 아래와 같습니다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243789"/>
              </p:ext>
            </p:extLst>
          </p:nvPr>
        </p:nvGraphicFramePr>
        <p:xfrm>
          <a:off x="2826111" y="1603938"/>
          <a:ext cx="6539778" cy="155448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670654">
                  <a:extLst>
                    <a:ext uri="{9D8B030D-6E8A-4147-A177-3AD203B41FA5}">
                      <a16:colId xmlns:a16="http://schemas.microsoft.com/office/drawing/2014/main" val="2297218978"/>
                    </a:ext>
                  </a:extLst>
                </a:gridCol>
                <a:gridCol w="2432884">
                  <a:extLst>
                    <a:ext uri="{9D8B030D-6E8A-4147-A177-3AD203B41FA5}">
                      <a16:colId xmlns:a16="http://schemas.microsoft.com/office/drawing/2014/main" val="4081249817"/>
                    </a:ext>
                  </a:extLst>
                </a:gridCol>
                <a:gridCol w="2436240">
                  <a:extLst>
                    <a:ext uri="{9D8B030D-6E8A-4147-A177-3AD203B41FA5}">
                      <a16:colId xmlns:a16="http://schemas.microsoft.com/office/drawing/2014/main" val="37155292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ko-KR" altLang="en-US" sz="1200" b="1">
                        <a:effectLst/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kern="0" spc="0">
                          <a:effectLst/>
                        </a:rPr>
                        <a:t>실제 </a:t>
                      </a:r>
                      <a:r>
                        <a:rPr lang="en-US" altLang="ko-KR" sz="1200" b="1" kern="0" spc="0">
                          <a:effectLst/>
                        </a:rPr>
                        <a:t>Y</a:t>
                      </a:r>
                      <a:r>
                        <a:rPr lang="ko-KR" altLang="en-US" sz="1200" b="1" kern="0" spc="0">
                          <a:effectLst/>
                        </a:rPr>
                        <a:t>인 것의 수</a:t>
                      </a:r>
                      <a:endParaRPr lang="ko-KR" altLang="en-US" sz="1200" b="1">
                        <a:effectLst/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kern="0" spc="0">
                          <a:effectLst/>
                        </a:rPr>
                        <a:t>실제 </a:t>
                      </a:r>
                      <a:r>
                        <a:rPr lang="en-US" altLang="ko-KR" sz="1200" b="1" kern="0" spc="0">
                          <a:effectLst/>
                        </a:rPr>
                        <a:t>N</a:t>
                      </a:r>
                      <a:r>
                        <a:rPr lang="ko-KR" altLang="en-US" sz="1200" b="1" kern="0" spc="0">
                          <a:effectLst/>
                        </a:rPr>
                        <a:t>인 것의 수</a:t>
                      </a:r>
                      <a:endParaRPr lang="ko-KR" altLang="en-US" sz="1200" b="1">
                        <a:effectLst/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4464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spc="0">
                          <a:effectLst/>
                        </a:rPr>
                        <a:t>Y</a:t>
                      </a:r>
                      <a:r>
                        <a:rPr lang="ko-KR" altLang="en-US" sz="1200" b="1" kern="0" spc="0">
                          <a:effectLst/>
                        </a:rPr>
                        <a:t>로 예측된 수</a:t>
                      </a:r>
                      <a:endParaRPr lang="ko-KR" altLang="en-US" sz="1200" b="1">
                        <a:effectLst/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kern="0" spc="0">
                          <a:effectLst/>
                        </a:rPr>
                        <a:t>예측과 실제 모두 </a:t>
                      </a:r>
                      <a:r>
                        <a:rPr lang="en-US" altLang="ko-KR" sz="1200" kern="0" spc="0" smtClean="0">
                          <a:effectLst/>
                        </a:rPr>
                        <a:t>Y</a:t>
                      </a:r>
                      <a:r>
                        <a:rPr lang="ko-KR" altLang="en-US" sz="1200" kern="0" spc="0" smtClean="0">
                          <a:effectLst/>
                        </a:rPr>
                        <a:t>인 것</a:t>
                      </a:r>
                      <a:endParaRPr lang="en-US" altLang="ko-KR" sz="1200" kern="1200" spc="0" smtClean="0">
                        <a:effectLst/>
                      </a:endParaRPr>
                    </a:p>
                    <a:p>
                      <a:pPr algn="ctr"/>
                      <a:r>
                        <a:rPr lang="en-US" altLang="ko-KR" sz="1200" kern="1200" spc="0" smtClean="0">
                          <a:effectLst/>
                        </a:rPr>
                        <a:t>(True</a:t>
                      </a:r>
                      <a:r>
                        <a:rPr lang="en-US" altLang="ko-KR" sz="1200" kern="1200" spc="0" baseline="0" smtClean="0">
                          <a:effectLst/>
                        </a:rPr>
                        <a:t> Positive)</a:t>
                      </a:r>
                    </a:p>
                    <a:p>
                      <a:pPr algn="ctr"/>
                      <a:r>
                        <a:rPr lang="en-US" altLang="ko-KR" sz="1200" b="1" kern="1200" spc="0" baseline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TP</a:t>
                      </a:r>
                      <a:endParaRPr lang="en-US" altLang="ko-KR" sz="1200" b="1" kern="0" spc="0" smtClean="0">
                        <a:solidFill>
                          <a:srgbClr val="000000"/>
                        </a:solidFill>
                        <a:effectLst/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kern="0" spc="0">
                          <a:effectLst/>
                        </a:rPr>
                        <a:t>Y</a:t>
                      </a:r>
                      <a:r>
                        <a:rPr lang="ko-KR" altLang="en-US" sz="1200" kern="0" spc="0">
                          <a:effectLst/>
                        </a:rPr>
                        <a:t>로 예측된 것 중 실제 </a:t>
                      </a:r>
                      <a:r>
                        <a:rPr lang="en-US" altLang="ko-KR" sz="1200" kern="0" spc="0">
                          <a:effectLst/>
                        </a:rPr>
                        <a:t>N</a:t>
                      </a:r>
                      <a:r>
                        <a:rPr lang="ko-KR" altLang="en-US" sz="1200" kern="0" spc="0">
                          <a:effectLst/>
                        </a:rPr>
                        <a:t>인 </a:t>
                      </a:r>
                      <a:r>
                        <a:rPr lang="ko-KR" altLang="en-US" sz="1200" kern="0" spc="0" smtClean="0">
                          <a:effectLst/>
                        </a:rPr>
                        <a:t>것</a:t>
                      </a:r>
                      <a:endParaRPr lang="en-US" altLang="ko-KR" sz="1200" kern="0" spc="0" smtClean="0">
                        <a:effectLst/>
                      </a:endParaRPr>
                    </a:p>
                    <a:p>
                      <a:pPr algn="ctr"/>
                      <a:r>
                        <a:rPr lang="en-US" altLang="ko-KR" sz="1200" smtClean="0">
                          <a:effectLst/>
                        </a:rPr>
                        <a:t>(False</a:t>
                      </a:r>
                      <a:r>
                        <a:rPr lang="en-US" altLang="ko-KR" sz="1200" baseline="0" smtClean="0">
                          <a:effectLst/>
                        </a:rPr>
                        <a:t> Positive)</a:t>
                      </a:r>
                    </a:p>
                    <a:p>
                      <a:pPr algn="ctr"/>
                      <a:r>
                        <a:rPr lang="en-US" altLang="ko-KR" sz="1200" b="1" baseline="0" smtClean="0">
                          <a:effectLst/>
                        </a:rPr>
                        <a:t>FP</a:t>
                      </a:r>
                      <a:endParaRPr lang="ko-KR" altLang="en-US" sz="1200" b="1">
                        <a:effectLst/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3270123"/>
                  </a:ext>
                </a:extLst>
              </a:tr>
              <a:tr h="631437"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spc="0">
                          <a:effectLst/>
                        </a:rPr>
                        <a:t>N</a:t>
                      </a:r>
                      <a:r>
                        <a:rPr lang="ko-KR" altLang="en-US" sz="1200" b="1" kern="0" spc="0">
                          <a:effectLst/>
                        </a:rPr>
                        <a:t>로 예측된 수</a:t>
                      </a:r>
                      <a:endParaRPr lang="ko-KR" altLang="en-US" sz="1200" b="1">
                        <a:effectLst/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kern="0" spc="0">
                          <a:effectLst/>
                        </a:rPr>
                        <a:t>N</a:t>
                      </a:r>
                      <a:r>
                        <a:rPr lang="ko-KR" altLang="en-US" sz="1200" kern="0" spc="0">
                          <a:effectLst/>
                        </a:rPr>
                        <a:t>으로 예측된 것 중 실제 </a:t>
                      </a:r>
                      <a:r>
                        <a:rPr lang="en-US" altLang="ko-KR" sz="1200" kern="0" spc="0">
                          <a:effectLst/>
                        </a:rPr>
                        <a:t>Y</a:t>
                      </a:r>
                      <a:r>
                        <a:rPr lang="ko-KR" altLang="en-US" sz="1200" kern="0" spc="0">
                          <a:effectLst/>
                        </a:rPr>
                        <a:t>인 </a:t>
                      </a:r>
                      <a:r>
                        <a:rPr lang="ko-KR" altLang="en-US" sz="1200" kern="0" spc="0" smtClean="0">
                          <a:effectLst/>
                        </a:rPr>
                        <a:t>것</a:t>
                      </a:r>
                      <a:endParaRPr lang="en-US" altLang="ko-KR" sz="1200" kern="0" spc="0" smtClean="0">
                        <a:effectLst/>
                      </a:endParaRPr>
                    </a:p>
                    <a:p>
                      <a:pPr algn="ctr"/>
                      <a:r>
                        <a:rPr lang="en-US" altLang="ko-KR" sz="1200" smtClean="0">
                          <a:effectLst/>
                        </a:rPr>
                        <a:t>(False</a:t>
                      </a:r>
                      <a:r>
                        <a:rPr lang="en-US" altLang="ko-KR" sz="1200" baseline="0" smtClean="0">
                          <a:effectLst/>
                        </a:rPr>
                        <a:t> Negative)</a:t>
                      </a:r>
                    </a:p>
                    <a:p>
                      <a:pPr algn="ctr"/>
                      <a:r>
                        <a:rPr lang="en-US" altLang="ko-KR" sz="1200" b="1" baseline="0" smtClean="0">
                          <a:effectLst/>
                        </a:rPr>
                        <a:t>FN</a:t>
                      </a:r>
                      <a:endParaRPr lang="ko-KR" altLang="en-US" sz="1200" b="1">
                        <a:effectLst/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kern="0" spc="0">
                          <a:effectLst/>
                        </a:rPr>
                        <a:t>예측과 실제 모두 </a:t>
                      </a:r>
                      <a:r>
                        <a:rPr lang="en-US" altLang="ko-KR" sz="1200" kern="0" spc="0" smtClean="0">
                          <a:effectLst/>
                        </a:rPr>
                        <a:t>N</a:t>
                      </a:r>
                      <a:r>
                        <a:rPr lang="ko-KR" altLang="en-US" sz="1200" kern="0" spc="0" smtClean="0">
                          <a:effectLst/>
                        </a:rPr>
                        <a:t>인 것</a:t>
                      </a:r>
                      <a:endParaRPr lang="en-US" altLang="ko-KR" sz="1200" kern="0" spc="0" smtClean="0">
                        <a:effectLst/>
                      </a:endParaRPr>
                    </a:p>
                    <a:p>
                      <a:pPr algn="ctr"/>
                      <a:r>
                        <a:rPr lang="en-US" altLang="ko-KR" sz="1200" smtClean="0">
                          <a:effectLst/>
                        </a:rPr>
                        <a:t>(True</a:t>
                      </a:r>
                      <a:r>
                        <a:rPr lang="en-US" altLang="ko-KR" sz="1200" baseline="0" smtClean="0">
                          <a:effectLst/>
                        </a:rPr>
                        <a:t> Negative)</a:t>
                      </a:r>
                    </a:p>
                    <a:p>
                      <a:pPr algn="ctr"/>
                      <a:r>
                        <a:rPr lang="en-US" altLang="ko-KR" sz="1200" b="1" smtClean="0">
                          <a:effectLst/>
                        </a:rPr>
                        <a:t>TN</a:t>
                      </a:r>
                      <a:endParaRPr lang="ko-KR" altLang="en-US" sz="1200" b="1">
                        <a:effectLst/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1273852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95289" y="3477078"/>
            <a:ext cx="12012044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예를 들어 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Y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로 예측된 수는 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TF + FP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가 되고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실제 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Y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인 것의 수는 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TP + FN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 됩니다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혼동행렬을 통해 다음과 같은 측정 지표들을 도출할 수 가 있습니다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	</a:t>
            </a:r>
          </a:p>
          <a:p>
            <a:pPr>
              <a:lnSpc>
                <a:spcPct val="150000"/>
              </a:lnSpc>
            </a:pPr>
            <a:endParaRPr lang="en-US" altLang="ko-KR" sz="1400" b="1">
              <a:solidFill>
                <a:srgbClr val="10259E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smtClean="0">
              <a:solidFill>
                <a:srgbClr val="10259E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>
              <a:solidFill>
                <a:srgbClr val="10259E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smtClean="0">
              <a:solidFill>
                <a:srgbClr val="10259E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smtClean="0">
              <a:solidFill>
                <a:srgbClr val="10259E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06622" y="3829156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★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Recall(Sencitivity) </a:t>
            </a:r>
            <a:r>
              <a:rPr lang="en-US" altLang="ko-KR" sz="140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: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실제 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Y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인 것 중에서 내가 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Y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라고 맞춘 비율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endParaRPr lang="en-US" altLang="ko-KR" sz="140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재현율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</a:t>
            </a: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민감도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)</a:t>
            </a: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= </a:t>
            </a:r>
            <a:r>
              <a:rPr lang="en-US" altLang="ko-KR" sz="1400" b="1">
                <a:solidFill>
                  <a:srgbClr val="FED75F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 TP </a:t>
            </a:r>
            <a:r>
              <a:rPr lang="en-US" altLang="ko-KR" sz="1400" b="1" smtClean="0">
                <a:solidFill>
                  <a:srgbClr val="FED75F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)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en-US" altLang="ko-KR" sz="1400" b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/ </a:t>
            </a:r>
            <a:r>
              <a:rPr lang="en-US" altLang="ko-KR" sz="1400" b="1">
                <a:solidFill>
                  <a:srgbClr val="10259E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 </a:t>
            </a:r>
            <a:r>
              <a:rPr lang="en-US" altLang="ko-KR" sz="1400" b="1" smtClean="0">
                <a:solidFill>
                  <a:srgbClr val="10259E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TP+FN )</a:t>
            </a:r>
            <a:endParaRPr lang="en-US" altLang="ko-KR" sz="1400" b="1">
              <a:solidFill>
                <a:srgbClr val="10259E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106622" y="4760486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★ 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Specificity </a:t>
            </a:r>
            <a:r>
              <a:rPr lang="en-US" altLang="ko-KR" sz="140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: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실제 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N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인 것 중에 내가 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N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이라고 맞춘 비율</a:t>
            </a:r>
            <a:endParaRPr lang="en-US" altLang="ko-KR" sz="140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특이</a:t>
            </a:r>
            <a:r>
              <a:rPr lang="ko-KR" altLang="en-US" sz="1400" b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도</a:t>
            </a: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= </a:t>
            </a:r>
            <a:r>
              <a:rPr lang="en-US" altLang="ko-KR" sz="1400" b="1">
                <a:solidFill>
                  <a:srgbClr val="FED75F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 </a:t>
            </a:r>
            <a:r>
              <a:rPr lang="en-US" altLang="ko-KR" sz="1400" b="1" smtClean="0">
                <a:solidFill>
                  <a:srgbClr val="FED75F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TN )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en-US" altLang="ko-KR" sz="1400" b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/ </a:t>
            </a:r>
            <a:r>
              <a:rPr lang="en-US" altLang="ko-KR" sz="1400" b="1">
                <a:solidFill>
                  <a:srgbClr val="10259E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 F</a:t>
            </a:r>
            <a:r>
              <a:rPr lang="en-US" altLang="ko-KR" sz="1400" b="1" smtClean="0">
                <a:solidFill>
                  <a:srgbClr val="10259E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P+TN )</a:t>
            </a:r>
            <a:endParaRPr lang="en-US" altLang="ko-KR" sz="1400" b="1">
              <a:solidFill>
                <a:srgbClr val="10259E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98674" y="3843418"/>
            <a:ext cx="6096000" cy="17081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                  Accuracy </a:t>
            </a:r>
            <a:r>
              <a:rPr lang="en-US" altLang="ko-KR" sz="140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: </a:t>
            </a:r>
            <a:r>
              <a:rPr lang="ko-KR" altLang="en-US" sz="140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전체 정확도는 어떠한가</a:t>
            </a:r>
            <a:r>
              <a:rPr lang="en-US" altLang="ko-KR" sz="140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? 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	</a:t>
            </a:r>
            <a:r>
              <a:rPr lang="ko-KR" altLang="en-US" sz="1400" b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정확도 </a:t>
            </a:r>
            <a:r>
              <a:rPr lang="en-US" altLang="ko-KR" sz="140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= </a:t>
            </a:r>
            <a:r>
              <a:rPr lang="en-US" altLang="ko-KR" sz="1400" b="1">
                <a:solidFill>
                  <a:srgbClr val="FED75F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 TP + TN )</a:t>
            </a:r>
            <a:r>
              <a:rPr lang="en-US" altLang="ko-KR" sz="1400" b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/ </a:t>
            </a:r>
            <a:r>
              <a:rPr lang="en-US" altLang="ko-KR" sz="1400" b="1">
                <a:solidFill>
                  <a:srgbClr val="10259E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 TP+FP+FN+TN )</a:t>
            </a:r>
          </a:p>
          <a:p>
            <a:pPr>
              <a:lnSpc>
                <a:spcPct val="150000"/>
              </a:lnSpc>
            </a:pPr>
            <a:r>
              <a:rPr lang="en-US" altLang="ko-KR" sz="1400" b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R" sz="1400" b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	Precision </a:t>
            </a:r>
            <a:r>
              <a:rPr lang="en-US" altLang="ko-KR" sz="140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: Y</a:t>
            </a:r>
            <a:r>
              <a:rPr lang="ko-KR" altLang="en-US" sz="140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로 예측했는데</a:t>
            </a:r>
            <a:r>
              <a:rPr lang="en-US" altLang="ko-KR" sz="140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40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실제 </a:t>
            </a:r>
            <a:r>
              <a:rPr lang="en-US" altLang="ko-KR" sz="140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Y</a:t>
            </a:r>
            <a:r>
              <a:rPr lang="ko-KR" altLang="en-US" sz="140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인 비율은</a:t>
            </a:r>
            <a:r>
              <a:rPr lang="en-US" altLang="ko-KR" sz="140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? 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	</a:t>
            </a:r>
            <a:r>
              <a:rPr lang="ko-KR" altLang="en-US" sz="1400" b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정밀도 </a:t>
            </a:r>
            <a:r>
              <a:rPr lang="en-US" altLang="ko-KR" sz="140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= </a:t>
            </a:r>
            <a:r>
              <a:rPr lang="en-US" altLang="ko-KR" sz="1400" b="1">
                <a:solidFill>
                  <a:srgbClr val="FED75F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 TP ) </a:t>
            </a:r>
            <a:r>
              <a:rPr lang="en-US" altLang="ko-KR" sz="1400" b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/ </a:t>
            </a:r>
            <a:r>
              <a:rPr lang="en-US" altLang="ko-KR" sz="1400" b="1">
                <a:solidFill>
                  <a:srgbClr val="10259E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 TP+FP 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5289" y="5623683"/>
            <a:ext cx="11244434" cy="41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 가운데 </a:t>
            </a:r>
            <a:r>
              <a:rPr lang="en-US" altLang="ko-KR" sz="1400" b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Recall(Sensitivity)</a:t>
            </a:r>
            <a:r>
              <a:rPr lang="ko-KR" altLang="en-US" sz="140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과 </a:t>
            </a:r>
            <a:r>
              <a:rPr lang="en-US" altLang="ko-KR" sz="1400" b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Specificity</a:t>
            </a:r>
            <a:r>
              <a:rPr lang="ko-KR" altLang="en-US" sz="140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는 분류모델의 성능을 측정할 때 활용되는 대표적인 지표입니다</a:t>
            </a:r>
            <a:r>
              <a:rPr lang="en-US" altLang="ko-KR" sz="140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1479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5" grpId="0"/>
      <p:bldP spid="4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10898809"/>
            <a:ext cx="12192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36946" y="131382"/>
            <a:ext cx="1928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latin typeface="빙그레 따옴체" panose="02030503000000000000" pitchFamily="18" charset="-127"/>
                <a:ea typeface="빙그레 따옴체" panose="02030503000000000000" pitchFamily="18" charset="-127"/>
              </a:defRPr>
            </a:lvl1pPr>
          </a:lstStyle>
          <a:p>
            <a:pPr algn="ctr"/>
            <a:r>
              <a:rPr lang="en-US" altLang="ko-KR" sz="1600" dirty="0">
                <a:latin typeface="Bodoni MT" panose="02070603080606020203" pitchFamily="18" charset="0"/>
              </a:rPr>
              <a:t>PLAYER MAKER 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826690" y="-20399"/>
            <a:ext cx="0" cy="593054"/>
          </a:xfrm>
          <a:prstGeom prst="line">
            <a:avLst/>
          </a:prstGeom>
          <a:ln w="28575">
            <a:gradFill flip="none" rotWithShape="1">
              <a:gsLst>
                <a:gs pos="0">
                  <a:srgbClr val="FED75F"/>
                </a:gs>
                <a:gs pos="100000">
                  <a:srgbClr val="232122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0" y="59112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733842" y="-62520"/>
            <a:ext cx="337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Next </a:t>
            </a:r>
            <a:r>
              <a:rPr lang="en-US" altLang="ko-KR" sz="2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Promotion </a:t>
            </a:r>
            <a:r>
              <a:rPr lang="en-US" altLang="ko-KR" sz="4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R</a:t>
            </a:r>
            <a:endParaRPr lang="ko-KR" altLang="en-US" sz="4000" dirty="0">
              <a:effectLst>
                <a:outerShdw blurRad="38100" dist="63500" dir="2700000" algn="tl">
                  <a:schemeClr val="bg1"/>
                </a:outerShdw>
              </a:effectLst>
              <a:latin typeface="Bodoni MT" panose="02070603080606020203" pitchFamily="18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29920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61690" y="6299200"/>
            <a:ext cx="4430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지금의 나는 클래스가 다르다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en-US" altLang="ko-KR" sz="1600">
              <a:latin typeface="Bodoni MT" panose="02070603080606020203" pitchFamily="18" charset="0"/>
            </a:endParaRPr>
          </a:p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나는 </a:t>
            </a:r>
            <a:r>
              <a:rPr lang="en-US" altLang="ko-KR" sz="1600" b="1" smtClean="0">
                <a:latin typeface="Bodoni MT" panose="02070603080606020203" pitchFamily="18" charset="0"/>
              </a:rPr>
              <a:t>PLAYER</a:t>
            </a:r>
            <a:r>
              <a:rPr lang="en-US" altLang="ko-KR" sz="1600" smtClean="0">
                <a:latin typeface="Bodoni MT" panose="02070603080606020203" pitchFamily="18" charset="0"/>
              </a:rPr>
              <a:t> </a:t>
            </a:r>
            <a:r>
              <a:rPr lang="ko-KR" altLang="en-US" sz="1600" smtClean="0">
                <a:latin typeface="Bodoni MT" panose="02070603080606020203" pitchFamily="18" charset="0"/>
              </a:rPr>
              <a:t>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394508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의사결정나무</a:t>
            </a:r>
            <a:endParaRPr lang="ko-KR" altLang="en-US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9287" y="701459"/>
            <a:ext cx="112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혼동 행렬</a:t>
            </a:r>
            <a:endParaRPr lang="ko-KR" altLang="en-US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9152" y="670279"/>
            <a:ext cx="422985" cy="430931"/>
            <a:chOff x="5222417" y="5375913"/>
            <a:chExt cx="1695813" cy="1727669"/>
          </a:xfrm>
        </p:grpSpPr>
        <p:sp>
          <p:nvSpPr>
            <p:cNvPr id="16" name="육각형 15"/>
            <p:cNvSpPr/>
            <p:nvPr/>
          </p:nvSpPr>
          <p:spPr>
            <a:xfrm rot="5400000">
              <a:off x="5253759" y="5570816"/>
              <a:ext cx="1646304" cy="1419228"/>
            </a:xfrm>
            <a:prstGeom prst="hexagon">
              <a:avLst/>
            </a:prstGeom>
            <a:gradFill>
              <a:gsLst>
                <a:gs pos="50000">
                  <a:srgbClr val="FED75F"/>
                </a:gs>
                <a:gs pos="50000">
                  <a:srgbClr val="232122"/>
                </a:gs>
              </a:gsLst>
              <a:lin ang="5400000" scaled="1"/>
            </a:gradFill>
            <a:ln>
              <a:gradFill>
                <a:gsLst>
                  <a:gs pos="50000">
                    <a:srgbClr val="282628"/>
                  </a:gs>
                  <a:gs pos="50000">
                    <a:srgbClr val="FED75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2417" y="5375913"/>
              <a:ext cx="1695813" cy="1695450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95289" y="3806120"/>
            <a:ext cx="12012044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재현율</a:t>
            </a:r>
            <a:r>
              <a:rPr lang="en-US" altLang="ko-KR" sz="140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Recall ) :  990 / (990 + 0) = 1 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▶ </a:t>
            </a:r>
            <a:r>
              <a:rPr lang="ko-KR" altLang="en-US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정상 제품 분류율 </a:t>
            </a:r>
            <a:r>
              <a:rPr lang="en-US" altLang="ko-KR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100%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특이도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(Specificity) :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불량을 예측한 건이 하나도 없으므로 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0 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▶ </a:t>
            </a:r>
            <a:r>
              <a:rPr lang="ko-KR" altLang="en-US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불량 제품 분류율 </a:t>
            </a:r>
            <a:r>
              <a:rPr lang="en-US" altLang="ko-KR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0%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0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즉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정상 제품 분류율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(Recall)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은 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100%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지만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불량 제품 분류율은 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0%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가 됩니다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만약 분류의 목적이 불량제품을 분류하는 것이라면 정상 제품 분류율이 다소 </a:t>
            </a:r>
            <a:endParaRPr lang="en-US" altLang="ko-KR" sz="140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떨어지더라도 불량 분류율이 높은 모델을 채택해야 합니다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하지만 예시의 모델의 불량 제품 분류율은 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0%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이기에 채택할 수가 없습니다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323730"/>
              </p:ext>
            </p:extLst>
          </p:nvPr>
        </p:nvGraphicFramePr>
        <p:xfrm>
          <a:off x="2481748" y="1414402"/>
          <a:ext cx="7228503" cy="9144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2409501">
                  <a:extLst>
                    <a:ext uri="{9D8B030D-6E8A-4147-A177-3AD203B41FA5}">
                      <a16:colId xmlns:a16="http://schemas.microsoft.com/office/drawing/2014/main" val="4064435320"/>
                    </a:ext>
                  </a:extLst>
                </a:gridCol>
                <a:gridCol w="2409501">
                  <a:extLst>
                    <a:ext uri="{9D8B030D-6E8A-4147-A177-3AD203B41FA5}">
                      <a16:colId xmlns:a16="http://schemas.microsoft.com/office/drawing/2014/main" val="2291994391"/>
                    </a:ext>
                  </a:extLst>
                </a:gridCol>
                <a:gridCol w="2409501">
                  <a:extLst>
                    <a:ext uri="{9D8B030D-6E8A-4147-A177-3AD203B41FA5}">
                      <a16:colId xmlns:a16="http://schemas.microsoft.com/office/drawing/2014/main" val="35192765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ko-KR" altLang="en-US" sz="1400">
                        <a:effectLst/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0" spc="0">
                          <a:effectLst/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실제 정상제품 수</a:t>
                      </a:r>
                      <a:endParaRPr lang="ko-KR" altLang="en-US" sz="1400">
                        <a:effectLst/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0" spc="0">
                          <a:effectLst/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실제 불량제품 수</a:t>
                      </a:r>
                      <a:endParaRPr lang="ko-KR" altLang="en-US" sz="1400">
                        <a:effectLst/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88033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0" spc="0">
                          <a:effectLst/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예측 정상제품 수</a:t>
                      </a:r>
                      <a:endParaRPr lang="ko-KR" altLang="en-US" sz="1400">
                        <a:effectLst/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0" spc="0" smtClean="0">
                          <a:effectLst/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990(</a:t>
                      </a:r>
                      <a:r>
                        <a:rPr lang="en-US" altLang="ko-KR" sz="1400" b="1" kern="1200" spc="0" baseline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TP</a:t>
                      </a:r>
                      <a:r>
                        <a:rPr lang="en-US" altLang="ko-KR" sz="1400" b="1" kern="1200" spc="0" baseline="0" smtClean="0">
                          <a:solidFill>
                            <a:schemeClr val="tx1"/>
                          </a:solidFill>
                          <a:effectLst/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)</a:t>
                      </a:r>
                      <a:endParaRPr lang="en-US" altLang="ko-KR" sz="1400" b="1" kern="0" spc="0" smtClean="0">
                        <a:solidFill>
                          <a:srgbClr val="000000"/>
                        </a:solidFill>
                        <a:effectLst/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0" spc="0" smtClean="0">
                          <a:effectLst/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10(FP)</a:t>
                      </a:r>
                      <a:endParaRPr lang="en-US" sz="1400" b="1">
                        <a:effectLst/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21539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0" spc="0">
                          <a:effectLst/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예축 불량제품 수</a:t>
                      </a:r>
                      <a:endParaRPr lang="ko-KR" altLang="en-US" sz="1400">
                        <a:effectLst/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0" spc="0" smtClean="0">
                          <a:effectLst/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0(FN)</a:t>
                      </a:r>
                      <a:endParaRPr lang="en-US" sz="1400" b="1">
                        <a:effectLst/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0" spc="0" smtClean="0">
                          <a:effectLst/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0(TN)</a:t>
                      </a:r>
                      <a:endParaRPr lang="en-US" sz="1400" b="1">
                        <a:effectLst/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3673894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5289" y="2729488"/>
            <a:ext cx="70731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★</a:t>
            </a:r>
            <a:r>
              <a:rPr lang="en-US" altLang="ko-KR" b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Recall(Sencitivity) </a:t>
            </a:r>
            <a:r>
              <a:rPr lang="en-US" altLang="ko-KR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: </a:t>
            </a:r>
            <a:r>
              <a:rPr lang="ko-KR" altLang="en-US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실제 </a:t>
            </a:r>
            <a:r>
              <a:rPr lang="en-US" altLang="ko-KR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Y</a:t>
            </a:r>
            <a:r>
              <a:rPr lang="ko-KR" altLang="en-US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인 것 중에서 내가 </a:t>
            </a:r>
            <a:r>
              <a:rPr lang="en-US" altLang="ko-KR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Y</a:t>
            </a:r>
            <a:r>
              <a:rPr lang="ko-KR" altLang="en-US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라고 맞춘 비율</a:t>
            </a:r>
            <a:r>
              <a:rPr lang="en-US" altLang="ko-KR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b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재현율</a:t>
            </a:r>
            <a:r>
              <a:rPr lang="en-US" altLang="ko-KR" b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</a:t>
            </a:r>
            <a:r>
              <a:rPr lang="ko-KR" altLang="en-US" b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민감도</a:t>
            </a:r>
            <a:r>
              <a:rPr lang="en-US" altLang="ko-KR" b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)</a:t>
            </a:r>
            <a:r>
              <a:rPr lang="ko-KR" altLang="en-US" b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en-US" altLang="ko-KR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= </a:t>
            </a:r>
            <a:r>
              <a:rPr lang="en-US" altLang="ko-KR" b="1">
                <a:solidFill>
                  <a:srgbClr val="FED75F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 TP )</a:t>
            </a:r>
            <a:r>
              <a:rPr lang="en-US" altLang="ko-KR" b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/ </a:t>
            </a:r>
            <a:r>
              <a:rPr lang="en-US" altLang="ko-KR" b="1">
                <a:solidFill>
                  <a:srgbClr val="10259E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 TP+FN )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6448425" y="2729488"/>
            <a:ext cx="57435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★ </a:t>
            </a:r>
            <a:r>
              <a:rPr lang="en-US" altLang="ko-KR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Specificity </a:t>
            </a:r>
            <a:r>
              <a:rPr lang="en-US" altLang="ko-KR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: </a:t>
            </a:r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실제 </a:t>
            </a:r>
            <a:r>
              <a:rPr lang="en-US" altLang="ko-KR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N</a:t>
            </a:r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인 것 중에 내가 </a:t>
            </a:r>
            <a:r>
              <a:rPr lang="en-US" altLang="ko-KR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N</a:t>
            </a:r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이라고 맞춘 비율</a:t>
            </a:r>
            <a:endParaRPr lang="en-US" altLang="ko-KR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특이</a:t>
            </a:r>
            <a:r>
              <a:rPr lang="ko-KR" altLang="en-US" b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도</a:t>
            </a:r>
            <a:r>
              <a:rPr lang="ko-KR" altLang="en-US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en-US" altLang="ko-KR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= </a:t>
            </a:r>
            <a:r>
              <a:rPr lang="en-US" altLang="ko-KR" b="1">
                <a:solidFill>
                  <a:srgbClr val="FED75F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 </a:t>
            </a:r>
            <a:r>
              <a:rPr lang="en-US" altLang="ko-KR" b="1" smtClean="0">
                <a:solidFill>
                  <a:srgbClr val="FED75F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TN )</a:t>
            </a:r>
            <a:r>
              <a:rPr lang="en-US" altLang="ko-KR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en-US" altLang="ko-KR" b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/ </a:t>
            </a:r>
            <a:r>
              <a:rPr lang="en-US" altLang="ko-KR" b="1">
                <a:solidFill>
                  <a:srgbClr val="10259E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 F</a:t>
            </a:r>
            <a:r>
              <a:rPr lang="en-US" altLang="ko-KR" b="1" smtClean="0">
                <a:solidFill>
                  <a:srgbClr val="10259E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P+TN )</a:t>
            </a:r>
            <a:endParaRPr lang="en-US" altLang="ko-KR" b="1">
              <a:solidFill>
                <a:srgbClr val="10259E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335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4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10898809"/>
            <a:ext cx="12192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36946" y="131382"/>
            <a:ext cx="1928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latin typeface="빙그레 따옴체" panose="02030503000000000000" pitchFamily="18" charset="-127"/>
                <a:ea typeface="빙그레 따옴체" panose="02030503000000000000" pitchFamily="18" charset="-127"/>
              </a:defRPr>
            </a:lvl1pPr>
          </a:lstStyle>
          <a:p>
            <a:pPr algn="ctr"/>
            <a:r>
              <a:rPr lang="en-US" altLang="ko-KR" sz="1600" dirty="0">
                <a:latin typeface="Bodoni MT" panose="02070603080606020203" pitchFamily="18" charset="0"/>
              </a:rPr>
              <a:t>PLAYER MAKER 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826690" y="-20399"/>
            <a:ext cx="0" cy="593054"/>
          </a:xfrm>
          <a:prstGeom prst="line">
            <a:avLst/>
          </a:prstGeom>
          <a:ln w="28575">
            <a:gradFill flip="none" rotWithShape="1">
              <a:gsLst>
                <a:gs pos="0">
                  <a:srgbClr val="FED75F"/>
                </a:gs>
                <a:gs pos="100000">
                  <a:srgbClr val="232122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0" y="59112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733842" y="-62520"/>
            <a:ext cx="337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Next </a:t>
            </a:r>
            <a:r>
              <a:rPr lang="en-US" altLang="ko-KR" sz="2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Promotion </a:t>
            </a:r>
            <a:r>
              <a:rPr lang="en-US" altLang="ko-KR" sz="4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R</a:t>
            </a:r>
            <a:endParaRPr lang="ko-KR" altLang="en-US" sz="4000" dirty="0">
              <a:effectLst>
                <a:outerShdw blurRad="38100" dist="63500" dir="2700000" algn="tl">
                  <a:schemeClr val="bg1"/>
                </a:outerShdw>
              </a:effectLst>
              <a:latin typeface="Bodoni MT" panose="02070603080606020203" pitchFamily="18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29920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61690" y="6299200"/>
            <a:ext cx="4430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지금의 나는 클래스가 다르다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en-US" altLang="ko-KR" sz="1600">
              <a:latin typeface="Bodoni MT" panose="02070603080606020203" pitchFamily="18" charset="0"/>
            </a:endParaRPr>
          </a:p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나는 </a:t>
            </a:r>
            <a:r>
              <a:rPr lang="en-US" altLang="ko-KR" sz="1600" b="1" smtClean="0">
                <a:latin typeface="Bodoni MT" panose="02070603080606020203" pitchFamily="18" charset="0"/>
              </a:rPr>
              <a:t>PLAYER</a:t>
            </a:r>
            <a:r>
              <a:rPr lang="en-US" altLang="ko-KR" sz="1600" smtClean="0">
                <a:latin typeface="Bodoni MT" panose="02070603080606020203" pitchFamily="18" charset="0"/>
              </a:rPr>
              <a:t> </a:t>
            </a:r>
            <a:r>
              <a:rPr lang="ko-KR" altLang="en-US" sz="1600" smtClean="0">
                <a:latin typeface="Bodoni MT" panose="02070603080606020203" pitchFamily="18" charset="0"/>
              </a:rPr>
              <a:t>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394508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의사결정나무</a:t>
            </a:r>
            <a:endParaRPr lang="ko-KR" altLang="en-US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9287" y="701459"/>
            <a:ext cx="112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혼동 행렬</a:t>
            </a:r>
            <a:endParaRPr lang="ko-KR" altLang="en-US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9152" y="670279"/>
            <a:ext cx="422985" cy="430931"/>
            <a:chOff x="5222417" y="5375913"/>
            <a:chExt cx="1695813" cy="1727669"/>
          </a:xfrm>
        </p:grpSpPr>
        <p:sp>
          <p:nvSpPr>
            <p:cNvPr id="16" name="육각형 15"/>
            <p:cNvSpPr/>
            <p:nvPr/>
          </p:nvSpPr>
          <p:spPr>
            <a:xfrm rot="5400000">
              <a:off x="5253759" y="5570816"/>
              <a:ext cx="1646304" cy="1419228"/>
            </a:xfrm>
            <a:prstGeom prst="hexagon">
              <a:avLst/>
            </a:prstGeom>
            <a:gradFill>
              <a:gsLst>
                <a:gs pos="50000">
                  <a:srgbClr val="FED75F"/>
                </a:gs>
                <a:gs pos="50000">
                  <a:srgbClr val="232122"/>
                </a:gs>
              </a:gsLst>
              <a:lin ang="5400000" scaled="1"/>
            </a:gradFill>
            <a:ln>
              <a:gradFill>
                <a:gsLst>
                  <a:gs pos="50000">
                    <a:srgbClr val="282628"/>
                  </a:gs>
                  <a:gs pos="50000">
                    <a:srgbClr val="FED75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2417" y="5375913"/>
              <a:ext cx="1695813" cy="1695450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95289" y="991528"/>
            <a:ext cx="1201204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0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즉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정상 제품 분류율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(Recall)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은 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100%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지만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불량 제품 분류율은 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0%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가 됩니다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만약 분류의 목적이 불량제품을 분류하는 것이라면 </a:t>
            </a: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정상 제품 분류율이 다소 떨어지더라도 불량 분류율이 높은 모델을 채택해야 합니다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884" y="2544768"/>
            <a:ext cx="1570013" cy="15700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1609" y="4181927"/>
            <a:ext cx="2906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mtClean="0">
                <a:solidFill>
                  <a:schemeClr val="bg2">
                    <a:lumMod val="90000"/>
                  </a:schemeClr>
                </a:solidFill>
              </a:rPr>
              <a:t>정상제품 분류율 </a:t>
            </a:r>
            <a:r>
              <a:rPr lang="en-US" altLang="ko-KR" smtClean="0">
                <a:solidFill>
                  <a:schemeClr val="bg2">
                    <a:lumMod val="90000"/>
                  </a:schemeClr>
                </a:solidFill>
              </a:rPr>
              <a:t>100%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mtClean="0"/>
              <a:t>불량제품 분류율 </a:t>
            </a:r>
            <a:r>
              <a:rPr lang="en-US" altLang="ko-KR" smtClean="0">
                <a:solidFill>
                  <a:srgbClr val="FF0000"/>
                </a:solidFill>
              </a:rPr>
              <a:t>0 %</a:t>
            </a:r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884" y="2544768"/>
            <a:ext cx="1570013" cy="157001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628191" y="4181927"/>
            <a:ext cx="3137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mtClean="0">
                <a:solidFill>
                  <a:schemeClr val="bg2">
                    <a:lumMod val="90000"/>
                  </a:schemeClr>
                </a:solidFill>
              </a:rPr>
              <a:t>정상제품 분류율 </a:t>
            </a:r>
            <a:r>
              <a:rPr lang="en-US" altLang="ko-KR" smtClean="0">
                <a:solidFill>
                  <a:schemeClr val="bg2">
                    <a:lumMod val="90000"/>
                  </a:schemeClr>
                </a:solidFill>
              </a:rPr>
              <a:t>100%</a:t>
            </a:r>
            <a:r>
              <a:rPr lang="ko-KR" altLang="en-US" smtClean="0">
                <a:solidFill>
                  <a:schemeClr val="bg2">
                    <a:lumMod val="90000"/>
                  </a:schemeClr>
                </a:solidFill>
              </a:rPr>
              <a:t>▼</a:t>
            </a:r>
            <a:r>
              <a:rPr lang="en-US" altLang="ko-KR" smtClean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mtClean="0"/>
              <a:t>불량제품 분류율 </a:t>
            </a:r>
            <a:r>
              <a:rPr lang="en-US" altLang="ko-KR" smtClean="0">
                <a:solidFill>
                  <a:srgbClr val="FF0000"/>
                </a:solidFill>
              </a:rPr>
              <a:t>0 %</a:t>
            </a:r>
            <a:r>
              <a:rPr lang="ko-KR" altLang="en-US" smtClean="0">
                <a:solidFill>
                  <a:srgbClr val="FF0000"/>
                </a:solidFill>
              </a:rPr>
              <a:t> ▲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0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-0.1793 0.00208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71" y="93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96296E-6 L -0.18399 0.00023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7" grpId="0"/>
      <p:bldP spid="7" grpId="1"/>
      <p:bldP spid="22" grpId="0"/>
      <p:bldP spid="2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10898809"/>
            <a:ext cx="12192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36946" y="131382"/>
            <a:ext cx="1928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latin typeface="빙그레 따옴체" panose="02030503000000000000" pitchFamily="18" charset="-127"/>
                <a:ea typeface="빙그레 따옴체" panose="02030503000000000000" pitchFamily="18" charset="-127"/>
              </a:defRPr>
            </a:lvl1pPr>
          </a:lstStyle>
          <a:p>
            <a:pPr algn="ctr"/>
            <a:r>
              <a:rPr lang="en-US" altLang="ko-KR" sz="1600" dirty="0">
                <a:latin typeface="Bodoni MT" panose="02070603080606020203" pitchFamily="18" charset="0"/>
              </a:rPr>
              <a:t>PLAYER MAKER 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826690" y="-20399"/>
            <a:ext cx="0" cy="593054"/>
          </a:xfrm>
          <a:prstGeom prst="line">
            <a:avLst/>
          </a:prstGeom>
          <a:ln w="28575">
            <a:gradFill flip="none" rotWithShape="1">
              <a:gsLst>
                <a:gs pos="0">
                  <a:srgbClr val="FED75F"/>
                </a:gs>
                <a:gs pos="100000">
                  <a:srgbClr val="232122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0" y="59112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733842" y="-62520"/>
            <a:ext cx="337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Next </a:t>
            </a:r>
            <a:r>
              <a:rPr lang="en-US" altLang="ko-KR" sz="2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Promotion </a:t>
            </a:r>
            <a:r>
              <a:rPr lang="en-US" altLang="ko-KR" sz="4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R</a:t>
            </a:r>
            <a:endParaRPr lang="ko-KR" altLang="en-US" sz="4000" dirty="0">
              <a:effectLst>
                <a:outerShdw blurRad="38100" dist="63500" dir="2700000" algn="tl">
                  <a:schemeClr val="bg1"/>
                </a:outerShdw>
              </a:effectLst>
              <a:latin typeface="Bodoni MT" panose="02070603080606020203" pitchFamily="18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29920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61690" y="6299200"/>
            <a:ext cx="4430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지금의 나는 클래스가 다르다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en-US" altLang="ko-KR" sz="1600">
              <a:latin typeface="Bodoni MT" panose="02070603080606020203" pitchFamily="18" charset="0"/>
            </a:endParaRPr>
          </a:p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나는 </a:t>
            </a:r>
            <a:r>
              <a:rPr lang="en-US" altLang="ko-KR" sz="1600" b="1" smtClean="0">
                <a:latin typeface="Bodoni MT" panose="02070603080606020203" pitchFamily="18" charset="0"/>
              </a:rPr>
              <a:t>PLAYER</a:t>
            </a:r>
            <a:r>
              <a:rPr lang="en-US" altLang="ko-KR" sz="1600" smtClean="0">
                <a:latin typeface="Bodoni MT" panose="02070603080606020203" pitchFamily="18" charset="0"/>
              </a:rPr>
              <a:t> </a:t>
            </a:r>
            <a:r>
              <a:rPr lang="ko-KR" altLang="en-US" sz="1600" smtClean="0">
                <a:latin typeface="Bodoni MT" panose="02070603080606020203" pitchFamily="18" charset="0"/>
              </a:rPr>
              <a:t>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394508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의사결정나무</a:t>
            </a:r>
            <a:endParaRPr lang="ko-KR" altLang="en-US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2137" y="722886"/>
            <a:ext cx="2598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Cohen’s Kappa </a:t>
            </a:r>
            <a:r>
              <a:rPr lang="ko-KR" altLang="en-US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계수</a:t>
            </a:r>
            <a:endParaRPr lang="ko-KR" altLang="en-US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9152" y="670279"/>
            <a:ext cx="422985" cy="430931"/>
            <a:chOff x="5222417" y="5375913"/>
            <a:chExt cx="1695813" cy="1727669"/>
          </a:xfrm>
        </p:grpSpPr>
        <p:sp>
          <p:nvSpPr>
            <p:cNvPr id="16" name="육각형 15"/>
            <p:cNvSpPr/>
            <p:nvPr/>
          </p:nvSpPr>
          <p:spPr>
            <a:xfrm rot="5400000">
              <a:off x="5253759" y="5570816"/>
              <a:ext cx="1646304" cy="1419228"/>
            </a:xfrm>
            <a:prstGeom prst="hexagon">
              <a:avLst/>
            </a:prstGeom>
            <a:gradFill>
              <a:gsLst>
                <a:gs pos="50000">
                  <a:srgbClr val="FED75F"/>
                </a:gs>
                <a:gs pos="50000">
                  <a:srgbClr val="232122"/>
                </a:gs>
              </a:gsLst>
              <a:lin ang="5400000" scaled="1"/>
            </a:gradFill>
            <a:ln>
              <a:gradFill>
                <a:gsLst>
                  <a:gs pos="50000">
                    <a:srgbClr val="282628"/>
                  </a:gs>
                  <a:gs pos="50000">
                    <a:srgbClr val="FED75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2417" y="5375913"/>
              <a:ext cx="1695813" cy="1695450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89978" y="1200660"/>
            <a:ext cx="12012044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앞서 본 지표 외에도 정확도에 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“</a:t>
            </a: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우연히 일치될 가능성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”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을 감안한 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Kappa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계수를 활용해 모델 성능을 평가하기도 합니다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551822" y="1754943"/>
                <a:ext cx="4426212" cy="595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정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확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도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𝐴𝐶𝐶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우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연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히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일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치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가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능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성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우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연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히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일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치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가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능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성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822" y="1754943"/>
                <a:ext cx="4426212" cy="5958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725526" y="2464475"/>
            <a:ext cx="67409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우연히 일치될 가능성 </a:t>
            </a:r>
            <a:endParaRPr lang="en-US" altLang="ko-KR" sz="1600" b="1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예상과 실제 모두 </a:t>
            </a:r>
            <a:r>
              <a:rPr lang="en-US" altLang="ko-KR" sz="16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Y</a:t>
            </a:r>
            <a:r>
              <a:rPr lang="ko-KR" altLang="en-US" sz="16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판정을 내릴 확률 </a:t>
            </a:r>
            <a:r>
              <a:rPr lang="en-US" altLang="ko-KR" sz="16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+ </a:t>
            </a:r>
            <a:r>
              <a:rPr lang="ko-KR" altLang="en-US" sz="16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예상과 실제 모두 </a:t>
            </a:r>
            <a:r>
              <a:rPr lang="en-US" altLang="ko-KR" sz="16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N </a:t>
            </a:r>
            <a:r>
              <a:rPr lang="ko-KR" altLang="en-US" sz="16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판정을 내릴 확률</a:t>
            </a:r>
            <a:endParaRPr lang="ko-KR" altLang="en-US" sz="160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49874" y="3409200"/>
            <a:ext cx="30091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예상과 실제 모두 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Y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를 판정 내릴 확률 </a:t>
            </a:r>
            <a:endParaRPr lang="en-US" altLang="ko-KR" sz="140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실제 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Y</a:t>
            </a: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일 확률 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* </a:t>
            </a: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예측시 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Y</a:t>
            </a: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일 확률</a:t>
            </a:r>
            <a:endParaRPr lang="ko-KR" altLang="en-US" sz="140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47985" y="3409200"/>
            <a:ext cx="29690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예상과 실제 모두 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N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를 판정 내릴 확률</a:t>
            </a:r>
            <a:endParaRPr lang="en-US" altLang="ko-KR" sz="140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실제 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N</a:t>
            </a: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일 확률 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* </a:t>
            </a: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예측시 </a:t>
            </a:r>
            <a:r>
              <a:rPr lang="en-US" altLang="ko-KR" sz="1400" b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N</a:t>
            </a: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일 확률</a:t>
            </a:r>
            <a:endParaRPr lang="ko-KR" altLang="en-US" sz="140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9956" y="4537201"/>
            <a:ext cx="120120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Kappa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계수는 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0 ~ 1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사이의 값을 가지며 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kappa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계수값에 따라 예측의 정확도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판별능력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)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는 다음과 같이 해석됩니다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890915" y="5150825"/>
            <a:ext cx="8410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0070C0"/>
                </a:solidFill>
              </a:rPr>
              <a:t>0              0.2 	  	0.4 	        0.6 	     0.8 	 	    1</a:t>
            </a:r>
          </a:p>
          <a:p>
            <a:pPr algn="just"/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43443" y="5593290"/>
            <a:ext cx="7287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거의 없음        약간               적당             상당               완벽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23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23" grpId="0"/>
      <p:bldP spid="24" grpId="0"/>
      <p:bldP spid="25" grpId="0"/>
      <p:bldP spid="20" grpId="0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10898809"/>
            <a:ext cx="12192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36946" y="131382"/>
            <a:ext cx="1928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latin typeface="빙그레 따옴체" panose="02030503000000000000" pitchFamily="18" charset="-127"/>
                <a:ea typeface="빙그레 따옴체" panose="02030503000000000000" pitchFamily="18" charset="-127"/>
              </a:defRPr>
            </a:lvl1pPr>
          </a:lstStyle>
          <a:p>
            <a:pPr algn="ctr"/>
            <a:r>
              <a:rPr lang="en-US" altLang="ko-KR" sz="1600" dirty="0">
                <a:latin typeface="Bodoni MT" panose="02070603080606020203" pitchFamily="18" charset="0"/>
              </a:rPr>
              <a:t>PLAYER MAKER 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826690" y="-20399"/>
            <a:ext cx="0" cy="593054"/>
          </a:xfrm>
          <a:prstGeom prst="line">
            <a:avLst/>
          </a:prstGeom>
          <a:ln w="28575">
            <a:gradFill flip="none" rotWithShape="1">
              <a:gsLst>
                <a:gs pos="0">
                  <a:srgbClr val="FED75F"/>
                </a:gs>
                <a:gs pos="100000">
                  <a:srgbClr val="232122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0" y="59112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733842" y="-62520"/>
            <a:ext cx="337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Next </a:t>
            </a:r>
            <a:r>
              <a:rPr lang="en-US" altLang="ko-KR" sz="2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Promotion </a:t>
            </a:r>
            <a:r>
              <a:rPr lang="en-US" altLang="ko-KR" sz="4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R</a:t>
            </a:r>
            <a:endParaRPr lang="ko-KR" altLang="en-US" sz="4000" dirty="0">
              <a:effectLst>
                <a:outerShdw blurRad="38100" dist="63500" dir="2700000" algn="tl">
                  <a:schemeClr val="bg1"/>
                </a:outerShdw>
              </a:effectLst>
              <a:latin typeface="Bodoni MT" panose="02070603080606020203" pitchFamily="18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29920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61690" y="6299200"/>
            <a:ext cx="4430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지금의 나는 클래스가 다르다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en-US" altLang="ko-KR" sz="1600">
              <a:latin typeface="Bodoni MT" panose="02070603080606020203" pitchFamily="18" charset="0"/>
            </a:endParaRPr>
          </a:p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나는 </a:t>
            </a:r>
            <a:r>
              <a:rPr lang="en-US" altLang="ko-KR" sz="1600" b="1" smtClean="0">
                <a:latin typeface="Bodoni MT" panose="02070603080606020203" pitchFamily="18" charset="0"/>
              </a:rPr>
              <a:t>PLAYER</a:t>
            </a:r>
            <a:r>
              <a:rPr lang="en-US" altLang="ko-KR" sz="1600" smtClean="0">
                <a:latin typeface="Bodoni MT" panose="02070603080606020203" pitchFamily="18" charset="0"/>
              </a:rPr>
              <a:t> </a:t>
            </a:r>
            <a:r>
              <a:rPr lang="ko-KR" altLang="en-US" sz="1600" smtClean="0">
                <a:latin typeface="Bodoni MT" panose="02070603080606020203" pitchFamily="18" charset="0"/>
              </a:rPr>
              <a:t>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394508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의사결정나무</a:t>
            </a:r>
            <a:endParaRPr lang="ko-KR" altLang="en-US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2137" y="722886"/>
            <a:ext cx="2598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Cohen’s Kappa </a:t>
            </a:r>
            <a:r>
              <a:rPr lang="ko-KR" altLang="en-US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계수</a:t>
            </a:r>
            <a:endParaRPr lang="ko-KR" altLang="en-US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9152" y="670279"/>
            <a:ext cx="422985" cy="430931"/>
            <a:chOff x="5222417" y="5375913"/>
            <a:chExt cx="1695813" cy="1727669"/>
          </a:xfrm>
        </p:grpSpPr>
        <p:sp>
          <p:nvSpPr>
            <p:cNvPr id="16" name="육각형 15"/>
            <p:cNvSpPr/>
            <p:nvPr/>
          </p:nvSpPr>
          <p:spPr>
            <a:xfrm rot="5400000">
              <a:off x="5253759" y="5570816"/>
              <a:ext cx="1646304" cy="1419228"/>
            </a:xfrm>
            <a:prstGeom prst="hexagon">
              <a:avLst/>
            </a:prstGeom>
            <a:gradFill>
              <a:gsLst>
                <a:gs pos="50000">
                  <a:srgbClr val="FED75F"/>
                </a:gs>
                <a:gs pos="50000">
                  <a:srgbClr val="232122"/>
                </a:gs>
              </a:gsLst>
              <a:lin ang="5400000" scaled="1"/>
            </a:gradFill>
            <a:ln>
              <a:gradFill>
                <a:gsLst>
                  <a:gs pos="50000">
                    <a:srgbClr val="282628"/>
                  </a:gs>
                  <a:gs pos="50000">
                    <a:srgbClr val="FED75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2417" y="5375913"/>
              <a:ext cx="1695813" cy="1695450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89978" y="1200660"/>
            <a:ext cx="12012044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앞서 본 지표 외에도 정확도에 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“</a:t>
            </a: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우연히 일치될 가능성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”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을 감안한 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Kappa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계수를 활용해 모델 성능을 평가하기도 합니다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821556"/>
              </p:ext>
            </p:extLst>
          </p:nvPr>
        </p:nvGraphicFramePr>
        <p:xfrm>
          <a:off x="3060615" y="2694291"/>
          <a:ext cx="8569326" cy="74168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683000">
                  <a:extLst>
                    <a:ext uri="{9D8B030D-6E8A-4147-A177-3AD203B41FA5}">
                      <a16:colId xmlns:a16="http://schemas.microsoft.com/office/drawing/2014/main" val="1718615811"/>
                    </a:ext>
                  </a:extLst>
                </a:gridCol>
                <a:gridCol w="2029884">
                  <a:extLst>
                    <a:ext uri="{9D8B030D-6E8A-4147-A177-3AD203B41FA5}">
                      <a16:colId xmlns:a16="http://schemas.microsoft.com/office/drawing/2014/main" val="3271826861"/>
                    </a:ext>
                  </a:extLst>
                </a:gridCol>
                <a:gridCol w="2856442">
                  <a:extLst>
                    <a:ext uri="{9D8B030D-6E8A-4147-A177-3AD203B41FA5}">
                      <a16:colId xmlns:a16="http://schemas.microsoft.com/office/drawing/2014/main" val="41074868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내용</a:t>
                      </a:r>
                      <a:endParaRPr lang="ko-KR" altLang="en-US" sz="140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산출값</a:t>
                      </a:r>
                      <a:endParaRPr lang="ko-KR" altLang="en-US" sz="140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수식</a:t>
                      </a:r>
                      <a:endParaRPr lang="ko-KR" altLang="en-US" sz="140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659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정확도 </a:t>
                      </a:r>
                      <a:r>
                        <a:rPr lang="en-US" altLang="ko-KR" sz="140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(A)</a:t>
                      </a:r>
                      <a:endParaRPr lang="ko-KR" altLang="en-US" sz="140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0.99</a:t>
                      </a:r>
                      <a:endParaRPr lang="ko-KR" altLang="en-US" sz="140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990 / 1000</a:t>
                      </a:r>
                      <a:endParaRPr lang="ko-KR" altLang="en-US" sz="140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609414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71693" y="3410180"/>
            <a:ext cx="30091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예상과 실제 모두 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Y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를 판정 내릴 확률 </a:t>
            </a:r>
            <a:endParaRPr lang="en-US" altLang="ko-KR" sz="140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실제 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Y</a:t>
            </a: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일 확률 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* </a:t>
            </a: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예측시 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Y</a:t>
            </a: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일 확률</a:t>
            </a:r>
            <a:endParaRPr lang="ko-KR" altLang="en-US" sz="140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9152" y="4163945"/>
            <a:ext cx="29690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예상과 실제 모두 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N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를 판정 내릴 확률</a:t>
            </a:r>
            <a:endParaRPr lang="en-US" altLang="ko-KR" sz="140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실제 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N</a:t>
            </a: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일 확률 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* </a:t>
            </a: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예측시 </a:t>
            </a:r>
            <a:r>
              <a:rPr lang="en-US" altLang="ko-KR" sz="1400" b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N</a:t>
            </a: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일 확률</a:t>
            </a:r>
            <a:endParaRPr lang="ko-KR" altLang="en-US" sz="140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007083" y="1875340"/>
                <a:ext cx="3442096" cy="463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정</m:t>
                          </m:r>
                          <m:r>
                            <a:rPr lang="ko-KR" altLang="en-US" sz="1400" i="1" smtClean="0">
                              <a:latin typeface="Cambria Math" panose="02040503050406030204" pitchFamily="18" charset="0"/>
                            </a:rPr>
                            <m:t>확</m:t>
                          </m:r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도</m:t>
                          </m:r>
                          <m:d>
                            <m:d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𝐴𝐶𝐶</m:t>
                              </m:r>
                            </m:e>
                          </m:d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우</m:t>
                          </m:r>
                          <m:r>
                            <a:rPr lang="ko-KR" altLang="en-US" sz="1400" i="1" smtClean="0">
                              <a:latin typeface="Cambria Math" panose="02040503050406030204" pitchFamily="18" charset="0"/>
                            </a:rPr>
                            <m:t>연</m:t>
                          </m:r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히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일</m:t>
                          </m:r>
                          <m:r>
                            <a:rPr lang="ko-KR" altLang="en-US" sz="1400" i="1" smtClean="0">
                              <a:latin typeface="Cambria Math" panose="02040503050406030204" pitchFamily="18" charset="0"/>
                            </a:rPr>
                            <m:t>치</m:t>
                          </m:r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될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가</m:t>
                          </m:r>
                          <m:r>
                            <a:rPr lang="ko-KR" altLang="en-US" sz="1400" i="1" smtClean="0">
                              <a:latin typeface="Cambria Math" panose="02040503050406030204" pitchFamily="18" charset="0"/>
                            </a:rPr>
                            <m:t>능</m:t>
                          </m:r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성</m:t>
                          </m:r>
                        </m:num>
                        <m:den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우</m:t>
                          </m:r>
                          <m:r>
                            <a:rPr lang="ko-KR" altLang="en-US" sz="1400" i="1" smtClean="0">
                              <a:latin typeface="Cambria Math" panose="02040503050406030204" pitchFamily="18" charset="0"/>
                            </a:rPr>
                            <m:t>연</m:t>
                          </m:r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히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일</m:t>
                          </m:r>
                          <m:r>
                            <a:rPr lang="ko-KR" altLang="en-US" sz="1400" i="1" smtClean="0">
                              <a:latin typeface="Cambria Math" panose="02040503050406030204" pitchFamily="18" charset="0"/>
                            </a:rPr>
                            <m:t>치</m:t>
                          </m:r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될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가</m:t>
                          </m:r>
                          <m:r>
                            <a:rPr lang="ko-KR" altLang="en-US" sz="1400" i="1" smtClean="0">
                              <a:latin typeface="Cambria Math" panose="02040503050406030204" pitchFamily="18" charset="0"/>
                            </a:rPr>
                            <m:t>능</m:t>
                          </m:r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성</m:t>
                          </m:r>
                        </m:den>
                      </m:f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083" y="1875340"/>
                <a:ext cx="3442096" cy="4632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644845"/>
              </p:ext>
            </p:extLst>
          </p:nvPr>
        </p:nvGraphicFramePr>
        <p:xfrm>
          <a:off x="3060615" y="3435884"/>
          <a:ext cx="8569326" cy="7315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683000">
                  <a:extLst>
                    <a:ext uri="{9D8B030D-6E8A-4147-A177-3AD203B41FA5}">
                      <a16:colId xmlns:a16="http://schemas.microsoft.com/office/drawing/2014/main" val="2240899880"/>
                    </a:ext>
                  </a:extLst>
                </a:gridCol>
                <a:gridCol w="2029884">
                  <a:extLst>
                    <a:ext uri="{9D8B030D-6E8A-4147-A177-3AD203B41FA5}">
                      <a16:colId xmlns:a16="http://schemas.microsoft.com/office/drawing/2014/main" val="2308473643"/>
                    </a:ext>
                  </a:extLst>
                </a:gridCol>
                <a:gridCol w="2856442">
                  <a:extLst>
                    <a:ext uri="{9D8B030D-6E8A-4147-A177-3AD203B41FA5}">
                      <a16:colId xmlns:a16="http://schemas.microsoft.com/office/drawing/2014/main" val="2743624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en-US" altLang="ko-KR" sz="1400" smtClean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예상</a:t>
                      </a:r>
                      <a:r>
                        <a:rPr lang="en-US" altLang="ko-KR" sz="140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, </a:t>
                      </a:r>
                      <a:r>
                        <a:rPr lang="ko-KR" altLang="en-US" sz="140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실제 모두 </a:t>
                      </a:r>
                      <a:r>
                        <a:rPr lang="en-US" altLang="ko-KR" sz="140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‘Y’</a:t>
                      </a:r>
                      <a:r>
                        <a:rPr lang="ko-KR" altLang="en-US" sz="140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로 판정내릴 확률 </a:t>
                      </a:r>
                      <a:r>
                        <a:rPr lang="en-US" altLang="ko-KR" sz="140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(B)</a:t>
                      </a:r>
                    </a:p>
                    <a:p>
                      <a:pPr algn="ctr" latinLnBrk="1"/>
                      <a:endParaRPr lang="ko-KR" altLang="en-US" sz="140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smtClean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0.99</a:t>
                      </a:r>
                      <a:endParaRPr lang="ko-KR" altLang="en-US" sz="140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smtClean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1000 / 1000 * 990 / 1000</a:t>
                      </a:r>
                      <a:endParaRPr lang="ko-KR" altLang="en-US" sz="140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569169"/>
                  </a:ext>
                </a:extLst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5225057" y="1636683"/>
            <a:ext cx="67409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우연히 일치될 가능성 </a:t>
            </a:r>
            <a:endParaRPr lang="en-US" altLang="ko-KR" sz="1600" b="1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예상과 실제 모두 </a:t>
            </a:r>
            <a:r>
              <a:rPr lang="en-US" altLang="ko-KR" sz="16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Y</a:t>
            </a:r>
            <a:r>
              <a:rPr lang="ko-KR" altLang="en-US" sz="16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판정을 내릴 확률 </a:t>
            </a:r>
            <a:r>
              <a:rPr lang="en-US" altLang="ko-KR" sz="16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+ </a:t>
            </a:r>
            <a:r>
              <a:rPr lang="ko-KR" altLang="en-US" sz="16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예상과 실제 모두 </a:t>
            </a:r>
            <a:r>
              <a:rPr lang="en-US" altLang="ko-KR" sz="16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N </a:t>
            </a:r>
            <a:r>
              <a:rPr lang="ko-KR" altLang="en-US" sz="16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판정을 내릴 확률</a:t>
            </a:r>
            <a:endParaRPr lang="ko-KR" altLang="en-US" sz="160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268130"/>
              </p:ext>
            </p:extLst>
          </p:nvPr>
        </p:nvGraphicFramePr>
        <p:xfrm>
          <a:off x="3060615" y="4167404"/>
          <a:ext cx="8569326" cy="7315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683000">
                  <a:extLst>
                    <a:ext uri="{9D8B030D-6E8A-4147-A177-3AD203B41FA5}">
                      <a16:colId xmlns:a16="http://schemas.microsoft.com/office/drawing/2014/main" val="137064369"/>
                    </a:ext>
                  </a:extLst>
                </a:gridCol>
                <a:gridCol w="2029884">
                  <a:extLst>
                    <a:ext uri="{9D8B030D-6E8A-4147-A177-3AD203B41FA5}">
                      <a16:colId xmlns:a16="http://schemas.microsoft.com/office/drawing/2014/main" val="866804617"/>
                    </a:ext>
                  </a:extLst>
                </a:gridCol>
                <a:gridCol w="2856442">
                  <a:extLst>
                    <a:ext uri="{9D8B030D-6E8A-4147-A177-3AD203B41FA5}">
                      <a16:colId xmlns:a16="http://schemas.microsoft.com/office/drawing/2014/main" val="15167854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en-US" altLang="ko-KR" sz="1400" smtClean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예상</a:t>
                      </a:r>
                      <a:r>
                        <a:rPr lang="en-US" altLang="ko-KR" sz="140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, </a:t>
                      </a:r>
                      <a:r>
                        <a:rPr lang="ko-KR" altLang="en-US" sz="140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실제 모두 </a:t>
                      </a:r>
                      <a:r>
                        <a:rPr lang="en-US" altLang="ko-KR" sz="140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‘N’</a:t>
                      </a:r>
                      <a:r>
                        <a:rPr lang="ko-KR" altLang="en-US" sz="140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으로 판정 내릴 확률 </a:t>
                      </a:r>
                      <a:r>
                        <a:rPr lang="en-US" altLang="ko-KR" sz="140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(C)</a:t>
                      </a:r>
                    </a:p>
                    <a:p>
                      <a:pPr algn="ctr" latinLnBrk="1"/>
                      <a:endParaRPr lang="en-US" altLang="ko-KR" sz="1400" smtClean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smtClean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0.00</a:t>
                      </a:r>
                      <a:endParaRPr lang="ko-KR" altLang="en-US" sz="140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smtClean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10 / 1000 * 0 / 1000</a:t>
                      </a:r>
                      <a:endParaRPr lang="ko-KR" altLang="en-US" sz="140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866280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490509"/>
              </p:ext>
            </p:extLst>
          </p:nvPr>
        </p:nvGraphicFramePr>
        <p:xfrm>
          <a:off x="3060615" y="4898837"/>
          <a:ext cx="8569326" cy="3708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683000">
                  <a:extLst>
                    <a:ext uri="{9D8B030D-6E8A-4147-A177-3AD203B41FA5}">
                      <a16:colId xmlns:a16="http://schemas.microsoft.com/office/drawing/2014/main" val="2621071205"/>
                    </a:ext>
                  </a:extLst>
                </a:gridCol>
                <a:gridCol w="2029884">
                  <a:extLst>
                    <a:ext uri="{9D8B030D-6E8A-4147-A177-3AD203B41FA5}">
                      <a16:colId xmlns:a16="http://schemas.microsoft.com/office/drawing/2014/main" val="1171104448"/>
                    </a:ext>
                  </a:extLst>
                </a:gridCol>
                <a:gridCol w="2856442">
                  <a:extLst>
                    <a:ext uri="{9D8B030D-6E8A-4147-A177-3AD203B41FA5}">
                      <a16:colId xmlns:a16="http://schemas.microsoft.com/office/drawing/2014/main" val="2131309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우연히 일치될 가능성</a:t>
                      </a:r>
                      <a:r>
                        <a:rPr lang="en-US" altLang="ko-KR" sz="140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(B+C)</a:t>
                      </a:r>
                      <a:endParaRPr lang="ko-KR" altLang="en-US" sz="140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0.99</a:t>
                      </a:r>
                      <a:endParaRPr lang="ko-KR" altLang="en-US" sz="140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0.99 + 0.00</a:t>
                      </a:r>
                      <a:endParaRPr lang="ko-KR" altLang="en-US" sz="140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794236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717501"/>
              </p:ext>
            </p:extLst>
          </p:nvPr>
        </p:nvGraphicFramePr>
        <p:xfrm>
          <a:off x="3061800" y="5262635"/>
          <a:ext cx="8569326" cy="7315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683000">
                  <a:extLst>
                    <a:ext uri="{9D8B030D-6E8A-4147-A177-3AD203B41FA5}">
                      <a16:colId xmlns:a16="http://schemas.microsoft.com/office/drawing/2014/main" val="1740644459"/>
                    </a:ext>
                  </a:extLst>
                </a:gridCol>
                <a:gridCol w="2029884">
                  <a:extLst>
                    <a:ext uri="{9D8B030D-6E8A-4147-A177-3AD203B41FA5}">
                      <a16:colId xmlns:a16="http://schemas.microsoft.com/office/drawing/2014/main" val="4242057233"/>
                    </a:ext>
                  </a:extLst>
                </a:gridCol>
                <a:gridCol w="2856442">
                  <a:extLst>
                    <a:ext uri="{9D8B030D-6E8A-4147-A177-3AD203B41FA5}">
                      <a16:colId xmlns:a16="http://schemas.microsoft.com/office/drawing/2014/main" val="21502433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en-US" altLang="ko-KR" sz="1400" smtClean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kappa</a:t>
                      </a:r>
                      <a:r>
                        <a:rPr lang="en-US" altLang="ko-KR" sz="1400" baseline="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 </a:t>
                      </a:r>
                      <a:r>
                        <a:rPr lang="ko-KR" altLang="en-US" sz="1400" baseline="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계수</a:t>
                      </a:r>
                      <a:endParaRPr lang="en-US" altLang="ko-KR" sz="1400" baseline="0" smtClean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  <a:p>
                      <a:pPr algn="ctr" latinLnBrk="1"/>
                      <a:endParaRPr lang="en-US" altLang="ko-KR" sz="1400" baseline="0" smtClean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smtClean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0.00</a:t>
                      </a:r>
                      <a:endParaRPr lang="ko-KR" altLang="en-US" sz="140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smtClean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smtClean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(0.99-0.99)/(1-0.99)</a:t>
                      </a:r>
                      <a:endParaRPr lang="ko-KR" altLang="en-US" sz="140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5133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052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0" grpId="0"/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10898809"/>
            <a:ext cx="12192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36946" y="131382"/>
            <a:ext cx="1928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latin typeface="빙그레 따옴체" panose="02030503000000000000" pitchFamily="18" charset="-127"/>
                <a:ea typeface="빙그레 따옴체" panose="02030503000000000000" pitchFamily="18" charset="-127"/>
              </a:defRPr>
            </a:lvl1pPr>
          </a:lstStyle>
          <a:p>
            <a:pPr algn="ctr"/>
            <a:r>
              <a:rPr lang="en-US" altLang="ko-KR" sz="1600" dirty="0">
                <a:latin typeface="Bodoni MT" panose="02070603080606020203" pitchFamily="18" charset="0"/>
              </a:rPr>
              <a:t>PLAYER MAKER 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826690" y="-20399"/>
            <a:ext cx="0" cy="593054"/>
          </a:xfrm>
          <a:prstGeom prst="line">
            <a:avLst/>
          </a:prstGeom>
          <a:ln w="28575">
            <a:gradFill flip="none" rotWithShape="1">
              <a:gsLst>
                <a:gs pos="0">
                  <a:srgbClr val="FED75F"/>
                </a:gs>
                <a:gs pos="100000">
                  <a:srgbClr val="232122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0" y="59112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733842" y="-62520"/>
            <a:ext cx="337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Next </a:t>
            </a:r>
            <a:r>
              <a:rPr lang="en-US" altLang="ko-KR" sz="2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Promotion </a:t>
            </a:r>
            <a:r>
              <a:rPr lang="en-US" altLang="ko-KR" sz="4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R</a:t>
            </a:r>
            <a:endParaRPr lang="ko-KR" altLang="en-US" sz="4000" dirty="0">
              <a:effectLst>
                <a:outerShdw blurRad="38100" dist="63500" dir="2700000" algn="tl">
                  <a:schemeClr val="bg1"/>
                </a:outerShdw>
              </a:effectLst>
              <a:latin typeface="Bodoni MT" panose="02070603080606020203" pitchFamily="18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29920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61690" y="6299200"/>
            <a:ext cx="4430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지금의 나는 클래스가 다르다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en-US" altLang="ko-KR" sz="1600">
              <a:latin typeface="Bodoni MT" panose="02070603080606020203" pitchFamily="18" charset="0"/>
            </a:endParaRPr>
          </a:p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나는 </a:t>
            </a:r>
            <a:r>
              <a:rPr lang="en-US" altLang="ko-KR" sz="1600" b="1" smtClean="0">
                <a:latin typeface="Bodoni MT" panose="02070603080606020203" pitchFamily="18" charset="0"/>
              </a:rPr>
              <a:t>PLAYER</a:t>
            </a:r>
            <a:r>
              <a:rPr lang="en-US" altLang="ko-KR" sz="1600" smtClean="0">
                <a:latin typeface="Bodoni MT" panose="02070603080606020203" pitchFamily="18" charset="0"/>
              </a:rPr>
              <a:t> </a:t>
            </a:r>
            <a:r>
              <a:rPr lang="ko-KR" altLang="en-US" sz="1600" smtClean="0">
                <a:latin typeface="Bodoni MT" panose="02070603080606020203" pitchFamily="18" charset="0"/>
              </a:rPr>
              <a:t>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394508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의사결정나무</a:t>
            </a:r>
            <a:endParaRPr lang="ko-KR" altLang="en-US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5289" y="1081676"/>
            <a:ext cx="120120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의사결정나무 분석을 할 수 있는 패키지로는 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rpart, party, tree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패키지 등이 있습니다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세가지 패지키 간의 가장 큰 차이점은 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tree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와 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rpart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패키지는 과적합에 따른 가지치기가 필요하지만 </a:t>
            </a:r>
            <a:endParaRPr lang="en-US" altLang="ko-KR" sz="140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party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패키지는 별도의 가지치기가 필요없다는 점입니다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다만 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party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패키지는 입력변수를 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31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가지로 제한합니다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49287" y="716785"/>
            <a:ext cx="3803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다양한 의사결정나무 분석 패키지</a:t>
            </a:r>
            <a:endParaRPr lang="ko-KR" altLang="en-US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59152" y="670279"/>
            <a:ext cx="422985" cy="430931"/>
            <a:chOff x="5222417" y="5375913"/>
            <a:chExt cx="1695813" cy="1727669"/>
          </a:xfrm>
        </p:grpSpPr>
        <p:sp>
          <p:nvSpPr>
            <p:cNvPr id="27" name="육각형 26"/>
            <p:cNvSpPr/>
            <p:nvPr/>
          </p:nvSpPr>
          <p:spPr>
            <a:xfrm rot="5400000">
              <a:off x="5253759" y="5570816"/>
              <a:ext cx="1646304" cy="1419228"/>
            </a:xfrm>
            <a:prstGeom prst="hexagon">
              <a:avLst/>
            </a:prstGeom>
            <a:gradFill>
              <a:gsLst>
                <a:gs pos="50000">
                  <a:srgbClr val="FED75F"/>
                </a:gs>
                <a:gs pos="50000">
                  <a:srgbClr val="232122"/>
                </a:gs>
              </a:gsLst>
              <a:lin ang="5400000" scaled="1"/>
            </a:gradFill>
            <a:ln>
              <a:gradFill>
                <a:gsLst>
                  <a:gs pos="50000">
                    <a:srgbClr val="282628"/>
                  </a:gs>
                  <a:gs pos="50000">
                    <a:srgbClr val="FED75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2417" y="5375913"/>
              <a:ext cx="1695813" cy="1695450"/>
            </a:xfrm>
            <a:prstGeom prst="rect">
              <a:avLst/>
            </a:prstGeom>
          </p:spPr>
        </p:pic>
      </p:grpSp>
      <p:sp>
        <p:nvSpPr>
          <p:cNvPr id="29" name="타원 28"/>
          <p:cNvSpPr/>
          <p:nvPr/>
        </p:nvSpPr>
        <p:spPr>
          <a:xfrm>
            <a:off x="2751286" y="3498892"/>
            <a:ext cx="1216325" cy="1107072"/>
          </a:xfrm>
          <a:prstGeom prst="ellipse">
            <a:avLst/>
          </a:prstGeom>
          <a:noFill/>
          <a:ln w="76200">
            <a:solidFill>
              <a:srgbClr val="423D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mtClean="0">
                <a:solidFill>
                  <a:schemeClr val="tx1"/>
                </a:solidFill>
                <a:latin typeface="Bodoni MT" panose="02070603080606020203" pitchFamily="18" charset="0"/>
                <a:ea typeface="Tmon몬소리 Black" panose="02000A03000000000000" pitchFamily="2" charset="-127"/>
              </a:rPr>
              <a:t>rpart</a:t>
            </a:r>
            <a:endParaRPr lang="ko-KR" altLang="en-US" sz="2400" b="1">
              <a:solidFill>
                <a:schemeClr val="tx1"/>
              </a:solidFill>
              <a:latin typeface="Bodoni MT" panose="02070603080606020203" pitchFamily="18" charset="0"/>
              <a:ea typeface="Tmon몬소리 Black" panose="02000A03000000000000" pitchFamily="2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7898517" y="3500591"/>
            <a:ext cx="1216325" cy="1107072"/>
          </a:xfrm>
          <a:prstGeom prst="ellipse">
            <a:avLst/>
          </a:prstGeom>
          <a:solidFill>
            <a:srgbClr val="46475C"/>
          </a:solidFill>
          <a:ln w="76200">
            <a:solidFill>
              <a:srgbClr val="423D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mtClean="0">
                <a:solidFill>
                  <a:schemeClr val="bg1"/>
                </a:solidFill>
                <a:latin typeface="Bodoni MT" panose="02070603080606020203" pitchFamily="18" charset="0"/>
                <a:ea typeface="Tmon몬소리 Black" panose="02000A03000000000000" pitchFamily="2" charset="-127"/>
              </a:rPr>
              <a:t>party</a:t>
            </a:r>
            <a:endParaRPr lang="ko-KR" altLang="en-US" sz="2400" b="1">
              <a:solidFill>
                <a:schemeClr val="bg1"/>
              </a:solidFill>
              <a:latin typeface="Bodoni MT" panose="02070603080606020203" pitchFamily="18" charset="0"/>
              <a:ea typeface="Tmon몬소리 Black" panose="02000A03000000000000" pitchFamily="2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500365" y="3498892"/>
            <a:ext cx="1216325" cy="1107072"/>
          </a:xfrm>
          <a:prstGeom prst="ellipse">
            <a:avLst/>
          </a:prstGeom>
          <a:noFill/>
          <a:ln w="76200">
            <a:solidFill>
              <a:srgbClr val="423D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mtClean="0">
                <a:solidFill>
                  <a:schemeClr val="tx1"/>
                </a:solidFill>
                <a:latin typeface="Bodoni MT" panose="02070603080606020203" pitchFamily="18" charset="0"/>
                <a:ea typeface="Tmon몬소리 Black" panose="02000A03000000000000" pitchFamily="2" charset="-127"/>
              </a:rPr>
              <a:t>tree</a:t>
            </a:r>
            <a:endParaRPr lang="ko-KR" altLang="en-US" sz="2400" b="1">
              <a:solidFill>
                <a:schemeClr val="tx1"/>
              </a:solidFill>
              <a:latin typeface="Bodoni MT" panose="02070603080606020203" pitchFamily="18" charset="0"/>
              <a:ea typeface="Tmon몬소리 Black" panose="02000A03000000000000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184967" y="2817715"/>
            <a:ext cx="3822065" cy="369332"/>
          </a:xfrm>
          <a:prstGeom prst="rect">
            <a:avLst/>
          </a:prstGeom>
          <a:solidFill>
            <a:srgbClr val="46475C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다양한 의사결정나무 패키지</a:t>
            </a:r>
            <a:endParaRPr lang="ko-KR" altLang="en-US" b="1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69030" y="4880283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mtClean="0"/>
              <a:t>과적합에 따른 가지치기 작업 필요</a:t>
            </a: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907523" y="4780335"/>
            <a:ext cx="31983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mtClean="0"/>
              <a:t>가지치기 작업 필요없음</a:t>
            </a:r>
            <a:endParaRPr lang="en-US" altLang="ko-KR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mtClean="0"/>
              <a:t>입력변수를 </a:t>
            </a:r>
            <a:r>
              <a:rPr lang="en-US" altLang="ko-KR" smtClean="0"/>
              <a:t>31</a:t>
            </a:r>
            <a:r>
              <a:rPr lang="ko-KR" altLang="en-US" smtClean="0"/>
              <a:t>가지로 제한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22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3" grpId="0" animBg="1"/>
      <p:bldP spid="34" grpId="0" animBg="1"/>
      <p:bldP spid="31" grpId="0" animBg="1"/>
      <p:bldP spid="2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10898809"/>
            <a:ext cx="12192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36946" y="131382"/>
            <a:ext cx="1928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latin typeface="빙그레 따옴체" panose="02030503000000000000" pitchFamily="18" charset="-127"/>
                <a:ea typeface="빙그레 따옴체" panose="02030503000000000000" pitchFamily="18" charset="-127"/>
              </a:defRPr>
            </a:lvl1pPr>
          </a:lstStyle>
          <a:p>
            <a:pPr algn="ctr"/>
            <a:r>
              <a:rPr lang="en-US" altLang="ko-KR" sz="1600" dirty="0">
                <a:latin typeface="Bodoni MT" panose="02070603080606020203" pitchFamily="18" charset="0"/>
              </a:rPr>
              <a:t>PLAYER MAKER 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826690" y="-20399"/>
            <a:ext cx="0" cy="593054"/>
          </a:xfrm>
          <a:prstGeom prst="line">
            <a:avLst/>
          </a:prstGeom>
          <a:ln w="28575">
            <a:gradFill flip="none" rotWithShape="1">
              <a:gsLst>
                <a:gs pos="0">
                  <a:srgbClr val="FED75F"/>
                </a:gs>
                <a:gs pos="100000">
                  <a:srgbClr val="232122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0" y="59112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733842" y="-62520"/>
            <a:ext cx="337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Next </a:t>
            </a:r>
            <a:r>
              <a:rPr lang="en-US" altLang="ko-KR" sz="2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Promotion </a:t>
            </a:r>
            <a:r>
              <a:rPr lang="en-US" altLang="ko-KR" sz="4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R</a:t>
            </a:r>
            <a:endParaRPr lang="ko-KR" altLang="en-US" sz="4000" dirty="0">
              <a:effectLst>
                <a:outerShdw blurRad="38100" dist="63500" dir="2700000" algn="tl">
                  <a:schemeClr val="bg1"/>
                </a:outerShdw>
              </a:effectLst>
              <a:latin typeface="Bodoni MT" panose="02070603080606020203" pitchFamily="18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29920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61690" y="6299200"/>
            <a:ext cx="4430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지금의 나는 클래스가 다르다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en-US" altLang="ko-KR" sz="1600">
              <a:latin typeface="Bodoni MT" panose="02070603080606020203" pitchFamily="18" charset="0"/>
            </a:endParaRPr>
          </a:p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나는 </a:t>
            </a:r>
            <a:r>
              <a:rPr lang="en-US" altLang="ko-KR" sz="1600" b="1" smtClean="0">
                <a:latin typeface="Bodoni MT" panose="02070603080606020203" pitchFamily="18" charset="0"/>
              </a:rPr>
              <a:t>PLAYER</a:t>
            </a:r>
            <a:r>
              <a:rPr lang="en-US" altLang="ko-KR" sz="1600" smtClean="0">
                <a:latin typeface="Bodoni MT" panose="02070603080606020203" pitchFamily="18" charset="0"/>
              </a:rPr>
              <a:t> </a:t>
            </a:r>
            <a:r>
              <a:rPr lang="ko-KR" altLang="en-US" sz="1600" smtClean="0">
                <a:latin typeface="Bodoni MT" panose="02070603080606020203" pitchFamily="18" charset="0"/>
              </a:rPr>
              <a:t>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394508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의사결정나무</a:t>
            </a:r>
            <a:endParaRPr lang="ko-KR" altLang="en-US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9287" y="716785"/>
            <a:ext cx="3803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탐색적 데이터 분석 </a:t>
            </a:r>
            <a:r>
              <a:rPr lang="en-US" altLang="ko-KR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– iris Data</a:t>
            </a:r>
            <a:r>
              <a:rPr lang="ko-KR" altLang="en-US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endParaRPr lang="ko-KR" altLang="en-US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59152" y="650515"/>
            <a:ext cx="422985" cy="430931"/>
            <a:chOff x="5222417" y="5375913"/>
            <a:chExt cx="1695813" cy="1727669"/>
          </a:xfrm>
        </p:grpSpPr>
        <p:sp>
          <p:nvSpPr>
            <p:cNvPr id="27" name="육각형 26"/>
            <p:cNvSpPr/>
            <p:nvPr/>
          </p:nvSpPr>
          <p:spPr>
            <a:xfrm rot="5400000">
              <a:off x="5253759" y="5570816"/>
              <a:ext cx="1646304" cy="1419228"/>
            </a:xfrm>
            <a:prstGeom prst="hexagon">
              <a:avLst/>
            </a:prstGeom>
            <a:gradFill>
              <a:gsLst>
                <a:gs pos="50000">
                  <a:srgbClr val="FED75F"/>
                </a:gs>
                <a:gs pos="50000">
                  <a:srgbClr val="232122"/>
                </a:gs>
              </a:gsLst>
              <a:lin ang="5400000" scaled="1"/>
            </a:gradFill>
            <a:ln>
              <a:gradFill>
                <a:gsLst>
                  <a:gs pos="50000">
                    <a:srgbClr val="282628"/>
                  </a:gs>
                  <a:gs pos="50000">
                    <a:srgbClr val="FED75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2417" y="5375913"/>
              <a:ext cx="1695813" cy="1695450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482137" y="1204065"/>
            <a:ext cx="64588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다양한 기초 함수를 활용하여 탐색적 데이터 분석 과정을 진행해 주도록 하겠습니다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endParaRPr lang="ko-KR" altLang="en-US" sz="140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2050" name="Picture 2" descr="ìì´ë¦¬ì¤ ë°ì´í°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2" y="1641008"/>
            <a:ext cx="2857500" cy="269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82137" y="4444305"/>
            <a:ext cx="2343151" cy="369332"/>
          </a:xfrm>
          <a:prstGeom prst="rect">
            <a:avLst/>
          </a:prstGeom>
          <a:solidFill>
            <a:srgbClr val="46475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mtClean="0">
                <a:solidFill>
                  <a:schemeClr val="bg1"/>
                </a:solidFill>
              </a:rPr>
              <a:t>Iris</a:t>
            </a:r>
            <a:r>
              <a:rPr lang="en-US" altLang="ko-KR" b="1">
                <a:solidFill>
                  <a:schemeClr val="bg1"/>
                </a:solidFill>
              </a:rPr>
              <a:t> sanguinea</a:t>
            </a:r>
            <a:r>
              <a:rPr lang="en-US" altLang="ko-KR" b="1" smtClean="0">
                <a:solidFill>
                  <a:schemeClr val="bg1"/>
                </a:solidFill>
              </a:rPr>
              <a:t> </a:t>
            </a:r>
            <a:endParaRPr lang="ko-KR" altLang="en-US" b="1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b="25064"/>
          <a:stretch/>
        </p:blipFill>
        <p:spPr>
          <a:xfrm>
            <a:off x="3149571" y="2553746"/>
            <a:ext cx="4876800" cy="12276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14927" y="4444305"/>
            <a:ext cx="1014321" cy="369332"/>
          </a:xfrm>
          <a:prstGeom prst="rect">
            <a:avLst/>
          </a:prstGeom>
          <a:solidFill>
            <a:srgbClr val="46475C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bg1"/>
                </a:solidFill>
              </a:rPr>
              <a:t>품종</a:t>
            </a: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2052" name="Picture 4" descr="ìì´ë¦¬ì¤ ë°ì´í°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900" y="1586334"/>
            <a:ext cx="2597150" cy="280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9247607" y="4444305"/>
            <a:ext cx="1805736" cy="369332"/>
          </a:xfrm>
          <a:prstGeom prst="rect">
            <a:avLst/>
          </a:prstGeom>
          <a:solidFill>
            <a:srgbClr val="46475C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bg1"/>
                </a:solidFill>
              </a:rPr>
              <a:t>품종 분류 기준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34475" y="213092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꽃잎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392012" y="367486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꽃받침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487315" y="4806483"/>
            <a:ext cx="166773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Sepal.Length </a:t>
            </a:r>
          </a:p>
          <a:p>
            <a:pPr>
              <a:lnSpc>
                <a:spcPct val="150000"/>
              </a:lnSpc>
            </a:pP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Sepal.Width</a:t>
            </a:r>
          </a:p>
          <a:p>
            <a:pPr>
              <a:lnSpc>
                <a:spcPct val="150000"/>
              </a:lnSpc>
            </a:pP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Petal.Length</a:t>
            </a:r>
          </a:p>
          <a:p>
            <a:pPr>
              <a:lnSpc>
                <a:spcPct val="150000"/>
              </a:lnSpc>
            </a:pP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Petal.Width </a:t>
            </a:r>
            <a:endParaRPr lang="ko-KR" altLang="en-US" sz="140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5"/>
          <a:srcRect t="79694"/>
          <a:stretch/>
        </p:blipFill>
        <p:spPr>
          <a:xfrm>
            <a:off x="3149571" y="3795946"/>
            <a:ext cx="4876800" cy="33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6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23" grpId="0" animBg="1"/>
      <p:bldP spid="13" grpId="0"/>
      <p:bldP spid="29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10898809"/>
            <a:ext cx="12192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36946" y="131382"/>
            <a:ext cx="1928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latin typeface="빙그레 따옴체" panose="02030503000000000000" pitchFamily="18" charset="-127"/>
                <a:ea typeface="빙그레 따옴체" panose="02030503000000000000" pitchFamily="18" charset="-127"/>
              </a:defRPr>
            </a:lvl1pPr>
          </a:lstStyle>
          <a:p>
            <a:pPr algn="ctr"/>
            <a:r>
              <a:rPr lang="en-US" altLang="ko-KR" sz="1600" dirty="0">
                <a:latin typeface="Bodoni MT" panose="02070603080606020203" pitchFamily="18" charset="0"/>
              </a:rPr>
              <a:t>PLAYER MAKER 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826690" y="-20399"/>
            <a:ext cx="0" cy="593054"/>
          </a:xfrm>
          <a:prstGeom prst="line">
            <a:avLst/>
          </a:prstGeom>
          <a:ln w="28575">
            <a:gradFill flip="none" rotWithShape="1">
              <a:gsLst>
                <a:gs pos="0">
                  <a:srgbClr val="FED75F"/>
                </a:gs>
                <a:gs pos="100000">
                  <a:srgbClr val="232122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0" y="59112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733842" y="-62520"/>
            <a:ext cx="337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Next </a:t>
            </a:r>
            <a:r>
              <a:rPr lang="en-US" altLang="ko-KR" sz="2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Promotion </a:t>
            </a:r>
            <a:r>
              <a:rPr lang="en-US" altLang="ko-KR" sz="4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R</a:t>
            </a:r>
            <a:endParaRPr lang="ko-KR" altLang="en-US" sz="4000" dirty="0">
              <a:effectLst>
                <a:outerShdw blurRad="38100" dist="63500" dir="2700000" algn="tl">
                  <a:schemeClr val="bg1"/>
                </a:outerShdw>
              </a:effectLst>
              <a:latin typeface="Bodoni MT" panose="02070603080606020203" pitchFamily="18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29920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61690" y="6299200"/>
            <a:ext cx="4430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지금의 나는 클래스가 다르다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en-US" altLang="ko-KR" sz="1600">
              <a:latin typeface="Bodoni MT" panose="02070603080606020203" pitchFamily="18" charset="0"/>
            </a:endParaRPr>
          </a:p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나는 </a:t>
            </a:r>
            <a:r>
              <a:rPr lang="en-US" altLang="ko-KR" sz="1600" b="1" smtClean="0">
                <a:latin typeface="Bodoni MT" panose="02070603080606020203" pitchFamily="18" charset="0"/>
              </a:rPr>
              <a:t>PLAYER</a:t>
            </a:r>
            <a:r>
              <a:rPr lang="en-US" altLang="ko-KR" sz="1600" smtClean="0">
                <a:latin typeface="Bodoni MT" panose="02070603080606020203" pitchFamily="18" charset="0"/>
              </a:rPr>
              <a:t> </a:t>
            </a:r>
            <a:r>
              <a:rPr lang="ko-KR" altLang="en-US" sz="1600" smtClean="0">
                <a:latin typeface="Bodoni MT" panose="02070603080606020203" pitchFamily="18" charset="0"/>
              </a:rPr>
              <a:t>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394508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의사결정나무</a:t>
            </a:r>
            <a:endParaRPr lang="ko-KR" altLang="en-US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9287" y="716785"/>
            <a:ext cx="3803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탐색적 데이터 분석 </a:t>
            </a:r>
            <a:r>
              <a:rPr lang="en-US" altLang="ko-KR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– iris Data</a:t>
            </a:r>
            <a:r>
              <a:rPr lang="ko-KR" altLang="en-US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endParaRPr lang="ko-KR" altLang="en-US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59152" y="650515"/>
            <a:ext cx="422985" cy="430931"/>
            <a:chOff x="5222417" y="5375913"/>
            <a:chExt cx="1695813" cy="1727669"/>
          </a:xfrm>
        </p:grpSpPr>
        <p:sp>
          <p:nvSpPr>
            <p:cNvPr id="27" name="육각형 26"/>
            <p:cNvSpPr/>
            <p:nvPr/>
          </p:nvSpPr>
          <p:spPr>
            <a:xfrm rot="5400000">
              <a:off x="5253759" y="5570816"/>
              <a:ext cx="1646304" cy="1419228"/>
            </a:xfrm>
            <a:prstGeom prst="hexagon">
              <a:avLst/>
            </a:prstGeom>
            <a:gradFill>
              <a:gsLst>
                <a:gs pos="50000">
                  <a:srgbClr val="FED75F"/>
                </a:gs>
                <a:gs pos="50000">
                  <a:srgbClr val="232122"/>
                </a:gs>
              </a:gsLst>
              <a:lin ang="5400000" scaled="1"/>
            </a:gradFill>
            <a:ln>
              <a:gradFill>
                <a:gsLst>
                  <a:gs pos="50000">
                    <a:srgbClr val="282628"/>
                  </a:gs>
                  <a:gs pos="50000">
                    <a:srgbClr val="FED75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2417" y="5375913"/>
              <a:ext cx="1695813" cy="1695450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20" y="1665626"/>
            <a:ext cx="5753018" cy="259395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0955" y="1665626"/>
            <a:ext cx="3799595" cy="25939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2137" y="1204065"/>
            <a:ext cx="64588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다양한 기초 함수를 활용하여 탐색적 데이터 분석 과정을 진행해 주도록 하겠습니다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endParaRPr lang="ko-KR" altLang="en-US" sz="140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8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10898809"/>
            <a:ext cx="12192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36946" y="131382"/>
            <a:ext cx="1928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latin typeface="빙그레 따옴체" panose="02030503000000000000" pitchFamily="18" charset="-127"/>
                <a:ea typeface="빙그레 따옴체" panose="02030503000000000000" pitchFamily="18" charset="-127"/>
              </a:defRPr>
            </a:lvl1pPr>
          </a:lstStyle>
          <a:p>
            <a:pPr algn="ctr"/>
            <a:r>
              <a:rPr lang="en-US" altLang="ko-KR" sz="1600" dirty="0">
                <a:latin typeface="Bodoni MT" panose="02070603080606020203" pitchFamily="18" charset="0"/>
              </a:rPr>
              <a:t>PLAYER MAKER 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826690" y="-20399"/>
            <a:ext cx="0" cy="593054"/>
          </a:xfrm>
          <a:prstGeom prst="line">
            <a:avLst/>
          </a:prstGeom>
          <a:ln w="28575">
            <a:gradFill flip="none" rotWithShape="1">
              <a:gsLst>
                <a:gs pos="0">
                  <a:srgbClr val="FED75F"/>
                </a:gs>
                <a:gs pos="100000">
                  <a:srgbClr val="232122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0" y="59112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733842" y="-62520"/>
            <a:ext cx="337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Next </a:t>
            </a:r>
            <a:r>
              <a:rPr lang="en-US" altLang="ko-KR" sz="2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Promotion </a:t>
            </a:r>
            <a:r>
              <a:rPr lang="en-US" altLang="ko-KR" sz="4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R</a:t>
            </a:r>
            <a:endParaRPr lang="ko-KR" altLang="en-US" sz="4000" dirty="0">
              <a:effectLst>
                <a:outerShdw blurRad="38100" dist="63500" dir="2700000" algn="tl">
                  <a:schemeClr val="bg1"/>
                </a:outerShdw>
              </a:effectLst>
              <a:latin typeface="Bodoni MT" panose="02070603080606020203" pitchFamily="18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29920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61690" y="6299200"/>
            <a:ext cx="4430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지금의 나는 클래스가 다르다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en-US" altLang="ko-KR" sz="1600">
              <a:latin typeface="Bodoni MT" panose="02070603080606020203" pitchFamily="18" charset="0"/>
            </a:endParaRPr>
          </a:p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나는 </a:t>
            </a:r>
            <a:r>
              <a:rPr lang="en-US" altLang="ko-KR" sz="1600" b="1" smtClean="0">
                <a:latin typeface="Bodoni MT" panose="02070603080606020203" pitchFamily="18" charset="0"/>
              </a:rPr>
              <a:t>PLAYER</a:t>
            </a:r>
            <a:r>
              <a:rPr lang="en-US" altLang="ko-KR" sz="1600" smtClean="0">
                <a:latin typeface="Bodoni MT" panose="02070603080606020203" pitchFamily="18" charset="0"/>
              </a:rPr>
              <a:t> </a:t>
            </a:r>
            <a:r>
              <a:rPr lang="ko-KR" altLang="en-US" sz="1600" smtClean="0">
                <a:latin typeface="Bodoni MT" panose="02070603080606020203" pitchFamily="18" charset="0"/>
              </a:rPr>
              <a:t>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394508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의사결정나무</a:t>
            </a:r>
            <a:endParaRPr lang="ko-KR" altLang="en-US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9287" y="716785"/>
            <a:ext cx="3803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의사결정나무 모델 구축</a:t>
            </a:r>
            <a:endParaRPr lang="ko-KR" altLang="en-US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59152" y="670279"/>
            <a:ext cx="422985" cy="430931"/>
            <a:chOff x="5222417" y="5375913"/>
            <a:chExt cx="1695813" cy="1727669"/>
          </a:xfrm>
        </p:grpSpPr>
        <p:sp>
          <p:nvSpPr>
            <p:cNvPr id="27" name="육각형 26"/>
            <p:cNvSpPr/>
            <p:nvPr/>
          </p:nvSpPr>
          <p:spPr>
            <a:xfrm rot="5400000">
              <a:off x="5253759" y="5570816"/>
              <a:ext cx="1646304" cy="1419228"/>
            </a:xfrm>
            <a:prstGeom prst="hexagon">
              <a:avLst/>
            </a:prstGeom>
            <a:gradFill>
              <a:gsLst>
                <a:gs pos="50000">
                  <a:srgbClr val="FED75F"/>
                </a:gs>
                <a:gs pos="50000">
                  <a:srgbClr val="232122"/>
                </a:gs>
              </a:gsLst>
              <a:lin ang="5400000" scaled="1"/>
            </a:gradFill>
            <a:ln>
              <a:gradFill>
                <a:gsLst>
                  <a:gs pos="50000">
                    <a:srgbClr val="282628"/>
                  </a:gs>
                  <a:gs pos="50000">
                    <a:srgbClr val="FED75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2417" y="5375913"/>
              <a:ext cx="1695813" cy="1695450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72323"/>
            <a:ext cx="9572625" cy="19240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30607"/>
            <a:ext cx="8733842" cy="31141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42532" y="3862384"/>
            <a:ext cx="224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최초의 뿌리</a:t>
            </a:r>
            <a:r>
              <a:rPr lang="en-US" altLang="ko-KR" sz="140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이하 하단의 노드</a:t>
            </a:r>
            <a:endParaRPr lang="ko-KR" altLang="en-US" sz="140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cxnSp>
        <p:nvCxnSpPr>
          <p:cNvPr id="10" name="꺾인 연결선 9"/>
          <p:cNvCxnSpPr>
            <a:stCxn id="13" idx="0"/>
            <a:endCxn id="8" idx="1"/>
          </p:cNvCxnSpPr>
          <p:nvPr/>
        </p:nvCxnSpPr>
        <p:spPr>
          <a:xfrm rot="5400000" flipH="1" flipV="1">
            <a:off x="2774737" y="1738170"/>
            <a:ext cx="481970" cy="5253619"/>
          </a:xfrm>
          <a:prstGeom prst="bentConnector2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03163" y="4605964"/>
            <a:ext cx="571500" cy="2041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74663" y="4605964"/>
            <a:ext cx="219075" cy="204161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5568529" y="4370213"/>
            <a:ext cx="1586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총 데이터 수</a:t>
            </a:r>
            <a:endParaRPr lang="ko-KR" altLang="en-US" sz="140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cxnSp>
        <p:nvCxnSpPr>
          <p:cNvPr id="37" name="꺾인 연결선 36"/>
          <p:cNvCxnSpPr>
            <a:stCxn id="30" idx="0"/>
          </p:cNvCxnSpPr>
          <p:nvPr/>
        </p:nvCxnSpPr>
        <p:spPr>
          <a:xfrm rot="5400000" flipH="1" flipV="1">
            <a:off x="3128184" y="2165617"/>
            <a:ext cx="96364" cy="4784330"/>
          </a:xfrm>
          <a:prstGeom prst="bentConnector2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893738" y="4604905"/>
            <a:ext cx="219075" cy="20522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5678066" y="4662599"/>
            <a:ext cx="3084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2) </a:t>
            </a:r>
            <a:r>
              <a:rPr lang="ko-KR" altLang="en-US" sz="140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 조건에 만족하지 않는 데이터</a:t>
            </a:r>
            <a:endParaRPr lang="ko-KR" altLang="en-US" sz="140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cxnSp>
        <p:nvCxnSpPr>
          <p:cNvPr id="50" name="꺾인 연결선 49"/>
          <p:cNvCxnSpPr>
            <a:stCxn id="39" idx="0"/>
          </p:cNvCxnSpPr>
          <p:nvPr/>
        </p:nvCxnSpPr>
        <p:spPr>
          <a:xfrm rot="16200000" flipH="1">
            <a:off x="3217112" y="2391068"/>
            <a:ext cx="211583" cy="4639256"/>
          </a:xfrm>
          <a:prstGeom prst="bentConnector4">
            <a:avLst>
              <a:gd name="adj1" fmla="val -108043"/>
              <a:gd name="adj2" fmla="val 51181"/>
            </a:avLst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1112813" y="4604904"/>
            <a:ext cx="2987040" cy="205221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5678066" y="4970376"/>
            <a:ext cx="18117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virginica </a:t>
            </a:r>
            <a:r>
              <a:rPr lang="ko-KR" altLang="en-US" sz="140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별 비율 </a:t>
            </a:r>
            <a:endParaRPr lang="ko-KR" altLang="en-US" sz="140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cxnSp>
        <p:nvCxnSpPr>
          <p:cNvPr id="54" name="꺾인 연결선 53"/>
          <p:cNvCxnSpPr>
            <a:endCxn id="52" idx="1"/>
          </p:cNvCxnSpPr>
          <p:nvPr/>
        </p:nvCxnSpPr>
        <p:spPr>
          <a:xfrm>
            <a:off x="4112012" y="4701268"/>
            <a:ext cx="1566054" cy="422997"/>
          </a:xfrm>
          <a:prstGeom prst="bentConnector3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8769376" y="3654036"/>
            <a:ext cx="34226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smtClean="0"/>
              <a:t>첫번째 기준 </a:t>
            </a:r>
            <a:r>
              <a:rPr lang="en-US" altLang="ko-KR" sz="1200" smtClean="0"/>
              <a:t>petal.length</a:t>
            </a:r>
            <a:r>
              <a:rPr lang="ko-KR" altLang="en-US" sz="1200" smtClean="0"/>
              <a:t>가 </a:t>
            </a:r>
            <a:r>
              <a:rPr lang="en-US" altLang="ko-KR" sz="1200" smtClean="0"/>
              <a:t>2.35</a:t>
            </a:r>
            <a:r>
              <a:rPr lang="ko-KR" altLang="en-US" sz="1200" smtClean="0"/>
              <a:t>보다 작은가</a:t>
            </a:r>
            <a:r>
              <a:rPr lang="en-US" altLang="ko-KR" sz="1200" smtClean="0"/>
              <a:t>?</a:t>
            </a:r>
          </a:p>
          <a:p>
            <a:endParaRPr lang="en-US" altLang="ko-KR" sz="120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smtClean="0"/>
              <a:t>이 기준에 따라 </a:t>
            </a:r>
            <a:r>
              <a:rPr lang="en-US" altLang="ko-KR" sz="1200" smtClean="0"/>
              <a:t>87</a:t>
            </a:r>
            <a:r>
              <a:rPr lang="ko-KR" altLang="en-US" sz="1200" smtClean="0"/>
              <a:t>개의 데이터는 왼쪽 </a:t>
            </a:r>
            <a:r>
              <a:rPr lang="en-US" altLang="ko-KR" sz="1200" smtClean="0"/>
              <a:t>29</a:t>
            </a:r>
            <a:r>
              <a:rPr lang="ko-KR" altLang="en-US" sz="1200" smtClean="0"/>
              <a:t>개로 분류</a:t>
            </a:r>
            <a:r>
              <a:rPr lang="en-US" altLang="ko-KR" sz="1200" smtClean="0"/>
              <a:t>. </a:t>
            </a:r>
          </a:p>
          <a:p>
            <a:r>
              <a:rPr lang="ko-KR" altLang="en-US" sz="1200" smtClean="0"/>
              <a:t>그럼 자연스럽게 오른쪽은 </a:t>
            </a:r>
            <a:r>
              <a:rPr lang="en-US" altLang="ko-KR" sz="1200" smtClean="0"/>
              <a:t>58</a:t>
            </a:r>
            <a:r>
              <a:rPr lang="ko-KR" altLang="en-US" sz="1200" smtClean="0"/>
              <a:t>개</a:t>
            </a:r>
            <a:r>
              <a:rPr lang="en-US" altLang="ko-KR" sz="1200" smtClean="0"/>
              <a:t>.</a:t>
            </a:r>
          </a:p>
          <a:p>
            <a:endParaRPr lang="en-US" altLang="ko-KR" sz="120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smtClean="0"/>
              <a:t>왼쪽의 데이터는 조건을 만족하는 경우</a:t>
            </a:r>
            <a:endParaRPr lang="en-US" altLang="ko-KR" sz="1200" smtClean="0"/>
          </a:p>
          <a:p>
            <a:r>
              <a:rPr lang="ko-KR" altLang="en-US" sz="1200" smtClean="0"/>
              <a:t>오른쪽의 데이터는 조건을 만족하지 않는</a:t>
            </a:r>
            <a:endParaRPr lang="en-US" altLang="ko-KR" sz="1200" smtClean="0"/>
          </a:p>
          <a:p>
            <a:r>
              <a:rPr lang="ko-KR" altLang="en-US" sz="1200" smtClean="0"/>
              <a:t>데이터로 나뉜다</a:t>
            </a:r>
            <a:r>
              <a:rPr lang="en-US" altLang="ko-KR" sz="1200" smtClean="0"/>
              <a:t>.</a:t>
            </a:r>
          </a:p>
          <a:p>
            <a:endParaRPr lang="en-US" altLang="ko-KR" sz="120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smtClean="0"/>
              <a:t>첫번째 기준에 따라 왼쪽으로 분류된 </a:t>
            </a:r>
            <a:r>
              <a:rPr lang="en-US" altLang="ko-KR" sz="1200" smtClean="0"/>
              <a:t>29</a:t>
            </a:r>
            <a:r>
              <a:rPr lang="ko-KR" altLang="en-US" sz="1200" smtClean="0"/>
              <a:t>개의 </a:t>
            </a:r>
            <a:endParaRPr lang="en-US" altLang="ko-KR" sz="1200" smtClean="0"/>
          </a:p>
          <a:p>
            <a:r>
              <a:rPr lang="ko-KR" altLang="en-US" sz="1200" smtClean="0"/>
              <a:t>데이터는 모두 </a:t>
            </a:r>
            <a:r>
              <a:rPr lang="en-US" altLang="ko-KR" sz="1200" smtClean="0"/>
              <a:t>setosa</a:t>
            </a:r>
            <a:r>
              <a:rPr lang="ko-KR" altLang="en-US" sz="1200" smtClean="0"/>
              <a:t>로 분류</a:t>
            </a:r>
            <a:endParaRPr lang="en-US" altLang="ko-KR" sz="1200" smtClean="0"/>
          </a:p>
        </p:txBody>
      </p:sp>
      <p:sp>
        <p:nvSpPr>
          <p:cNvPr id="56" name="TextBox 55"/>
          <p:cNvSpPr txBox="1"/>
          <p:nvPr/>
        </p:nvSpPr>
        <p:spPr>
          <a:xfrm>
            <a:off x="9864482" y="3284704"/>
            <a:ext cx="1232411" cy="369332"/>
          </a:xfrm>
          <a:prstGeom prst="rect">
            <a:avLst/>
          </a:prstGeom>
          <a:solidFill>
            <a:srgbClr val="46475C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bg1"/>
                </a:solidFill>
              </a:rPr>
              <a:t>해석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55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 animBg="1"/>
      <p:bldP spid="30" grpId="0" animBg="1"/>
      <p:bldP spid="33" grpId="0"/>
      <p:bldP spid="39" grpId="0" animBg="1"/>
      <p:bldP spid="41" grpId="0"/>
      <p:bldP spid="51" grpId="0" animBg="1"/>
      <p:bldP spid="52" grpId="0"/>
      <p:bldP spid="55" grpId="0" build="p"/>
      <p:bldP spid="5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10898809"/>
            <a:ext cx="12192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36946" y="131382"/>
            <a:ext cx="1928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latin typeface="빙그레 따옴체" panose="02030503000000000000" pitchFamily="18" charset="-127"/>
                <a:ea typeface="빙그레 따옴체" panose="02030503000000000000" pitchFamily="18" charset="-127"/>
              </a:defRPr>
            </a:lvl1pPr>
          </a:lstStyle>
          <a:p>
            <a:pPr algn="ctr"/>
            <a:r>
              <a:rPr lang="en-US" altLang="ko-KR" sz="1600" dirty="0">
                <a:latin typeface="Bodoni MT" panose="02070603080606020203" pitchFamily="18" charset="0"/>
              </a:rPr>
              <a:t>PLAYER MAKER 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826690" y="-20399"/>
            <a:ext cx="0" cy="593054"/>
          </a:xfrm>
          <a:prstGeom prst="line">
            <a:avLst/>
          </a:prstGeom>
          <a:ln w="28575">
            <a:gradFill flip="none" rotWithShape="1">
              <a:gsLst>
                <a:gs pos="0">
                  <a:srgbClr val="FED75F"/>
                </a:gs>
                <a:gs pos="100000">
                  <a:srgbClr val="232122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0" y="59112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733842" y="-62520"/>
            <a:ext cx="337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Next </a:t>
            </a:r>
            <a:r>
              <a:rPr lang="en-US" altLang="ko-KR" sz="2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Promotion </a:t>
            </a:r>
            <a:r>
              <a:rPr lang="en-US" altLang="ko-KR" sz="4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R</a:t>
            </a:r>
            <a:endParaRPr lang="ko-KR" altLang="en-US" sz="4000" dirty="0">
              <a:effectLst>
                <a:outerShdw blurRad="38100" dist="63500" dir="2700000" algn="tl">
                  <a:schemeClr val="bg1"/>
                </a:outerShdw>
              </a:effectLst>
              <a:latin typeface="Bodoni MT" panose="02070603080606020203" pitchFamily="18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29920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61690" y="6299200"/>
            <a:ext cx="4430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지금의 나는 클래스가 다르다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en-US" altLang="ko-KR" sz="1600">
              <a:latin typeface="Bodoni MT" panose="02070603080606020203" pitchFamily="18" charset="0"/>
            </a:endParaRPr>
          </a:p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나는 </a:t>
            </a:r>
            <a:r>
              <a:rPr lang="en-US" altLang="ko-KR" sz="1600" b="1" smtClean="0">
                <a:latin typeface="Bodoni MT" panose="02070603080606020203" pitchFamily="18" charset="0"/>
              </a:rPr>
              <a:t>PLAYER</a:t>
            </a:r>
            <a:r>
              <a:rPr lang="en-US" altLang="ko-KR" sz="1600" smtClean="0">
                <a:latin typeface="Bodoni MT" panose="02070603080606020203" pitchFamily="18" charset="0"/>
              </a:rPr>
              <a:t> </a:t>
            </a:r>
            <a:r>
              <a:rPr lang="ko-KR" altLang="en-US" sz="1600" smtClean="0">
                <a:latin typeface="Bodoni MT" panose="02070603080606020203" pitchFamily="18" charset="0"/>
              </a:rPr>
              <a:t>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394508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의사결정나무</a:t>
            </a:r>
            <a:endParaRPr lang="ko-KR" altLang="en-US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9287" y="716785"/>
            <a:ext cx="3803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의사결정나무 모델 구축</a:t>
            </a:r>
            <a:endParaRPr lang="ko-KR" altLang="en-US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59152" y="670279"/>
            <a:ext cx="422985" cy="430931"/>
            <a:chOff x="5222417" y="5375913"/>
            <a:chExt cx="1695813" cy="1727669"/>
          </a:xfrm>
        </p:grpSpPr>
        <p:sp>
          <p:nvSpPr>
            <p:cNvPr id="27" name="육각형 26"/>
            <p:cNvSpPr/>
            <p:nvPr/>
          </p:nvSpPr>
          <p:spPr>
            <a:xfrm rot="5400000">
              <a:off x="5253759" y="5570816"/>
              <a:ext cx="1646304" cy="1419228"/>
            </a:xfrm>
            <a:prstGeom prst="hexagon">
              <a:avLst/>
            </a:prstGeom>
            <a:gradFill>
              <a:gsLst>
                <a:gs pos="50000">
                  <a:srgbClr val="FED75F"/>
                </a:gs>
                <a:gs pos="50000">
                  <a:srgbClr val="232122"/>
                </a:gs>
              </a:gsLst>
              <a:lin ang="5400000" scaled="1"/>
            </a:gradFill>
            <a:ln>
              <a:gradFill>
                <a:gsLst>
                  <a:gs pos="50000">
                    <a:srgbClr val="282628"/>
                  </a:gs>
                  <a:gs pos="50000">
                    <a:srgbClr val="FED75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2417" y="5375913"/>
              <a:ext cx="1695813" cy="1695450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098" y="1827475"/>
            <a:ext cx="8733842" cy="31141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25630" y="2559252"/>
            <a:ext cx="224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기준 </a:t>
            </a:r>
            <a:r>
              <a:rPr lang="en-US" altLang="ko-KR" sz="140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–Petal.Width </a:t>
            </a:r>
            <a:r>
              <a:rPr lang="ko-KR" altLang="en-US" sz="140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는 </a:t>
            </a:r>
            <a:r>
              <a:rPr lang="en-US" altLang="ko-KR" sz="140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1.75 </a:t>
            </a:r>
            <a:r>
              <a:rPr lang="ko-KR" altLang="en-US" sz="140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보다 작나</a:t>
            </a:r>
            <a:r>
              <a:rPr lang="en-US" altLang="ko-KR" sz="140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?</a:t>
            </a:r>
            <a:endParaRPr lang="ko-KR" altLang="en-US" sz="140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cxnSp>
        <p:nvCxnSpPr>
          <p:cNvPr id="10" name="꺾인 연결선 9"/>
          <p:cNvCxnSpPr>
            <a:stCxn id="13" idx="0"/>
            <a:endCxn id="8" idx="1"/>
          </p:cNvCxnSpPr>
          <p:nvPr/>
        </p:nvCxnSpPr>
        <p:spPr>
          <a:xfrm rot="5400000" flipH="1" flipV="1">
            <a:off x="4360998" y="1311956"/>
            <a:ext cx="1255726" cy="4273538"/>
          </a:xfrm>
          <a:prstGeom prst="bentConnector2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224646" y="4076588"/>
            <a:ext cx="1254891" cy="18458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7051627" y="3067081"/>
            <a:ext cx="3057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20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기준에 따라 왼쪽의 </a:t>
            </a:r>
            <a:r>
              <a:rPr lang="en-US" altLang="ko-KR" sz="120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4</a:t>
            </a:r>
            <a:r>
              <a:rPr lang="ko-KR" altLang="en-US" sz="120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개의 데이터</a:t>
            </a:r>
            <a:r>
              <a:rPr lang="en-US" altLang="ko-KR" sz="120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</a:t>
            </a:r>
            <a:r>
              <a:rPr lang="ko-KR" altLang="en-US" sz="120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적합</a:t>
            </a:r>
            <a:r>
              <a:rPr lang="en-US" altLang="ko-KR" sz="120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), </a:t>
            </a:r>
            <a:r>
              <a:rPr lang="ko-KR" altLang="en-US" sz="120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오른쪽으로는 </a:t>
            </a:r>
            <a:r>
              <a:rPr lang="en-US" altLang="ko-KR" sz="120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2</a:t>
            </a:r>
            <a:r>
              <a:rPr lang="ko-KR" altLang="en-US" sz="120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개의 데이터</a:t>
            </a:r>
            <a:r>
              <a:rPr lang="en-US" altLang="ko-KR" sz="120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</a:t>
            </a:r>
            <a:r>
              <a:rPr lang="ko-KR" altLang="en-US" sz="120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부적합</a:t>
            </a:r>
            <a:r>
              <a:rPr lang="en-US" altLang="ko-KR" sz="120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)</a:t>
            </a:r>
            <a:r>
              <a:rPr lang="ko-KR" altLang="en-US" sz="120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으로 나눈다</a:t>
            </a:r>
            <a:r>
              <a:rPr lang="en-US" altLang="ko-KR" sz="120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</a:t>
            </a:r>
            <a:r>
              <a:rPr lang="ko-KR" altLang="en-US" sz="120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endParaRPr lang="ko-KR" altLang="en-US" sz="120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068559" y="3814249"/>
            <a:ext cx="2946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20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 기준에 적합하지 않는 </a:t>
            </a:r>
            <a:r>
              <a:rPr lang="en-US" altLang="ko-KR" sz="120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2</a:t>
            </a:r>
            <a:r>
              <a:rPr lang="ko-KR" altLang="en-US" sz="120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개의 데이터</a:t>
            </a:r>
            <a:endParaRPr lang="en-US" altLang="ko-KR" sz="120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479537" y="4076588"/>
            <a:ext cx="198121" cy="184581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꺾인 연결선 15"/>
          <p:cNvCxnSpPr>
            <a:stCxn id="4" idx="0"/>
          </p:cNvCxnSpPr>
          <p:nvPr/>
        </p:nvCxnSpPr>
        <p:spPr>
          <a:xfrm rot="5400000" flipH="1" flipV="1">
            <a:off x="4957549" y="2011299"/>
            <a:ext cx="686339" cy="3444240"/>
          </a:xfrm>
          <a:prstGeom prst="bentConnector2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3677658" y="4075858"/>
            <a:ext cx="156495" cy="185311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꺾인 연결선 19"/>
          <p:cNvCxnSpPr>
            <a:endCxn id="41" idx="1"/>
          </p:cNvCxnSpPr>
          <p:nvPr/>
        </p:nvCxnSpPr>
        <p:spPr>
          <a:xfrm flipV="1">
            <a:off x="3776719" y="3952749"/>
            <a:ext cx="3291840" cy="123475"/>
          </a:xfrm>
          <a:prstGeom prst="bentConnector3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068559" y="4087202"/>
            <a:ext cx="3190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20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기준에 적합한 데이터는 </a:t>
            </a:r>
            <a:r>
              <a:rPr lang="en-US" altLang="ko-KR" sz="120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versicolor</a:t>
            </a:r>
            <a:r>
              <a:rPr lang="ko-KR" altLang="en-US" sz="120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로 분류</a:t>
            </a:r>
            <a:endParaRPr lang="en-US" altLang="ko-KR" sz="1200" smtClean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875779" y="4110457"/>
            <a:ext cx="2887979" cy="150711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>
            <a:stCxn id="21" idx="3"/>
            <a:endCxn id="38" idx="1"/>
          </p:cNvCxnSpPr>
          <p:nvPr/>
        </p:nvCxnSpPr>
        <p:spPr>
          <a:xfrm>
            <a:off x="6763758" y="4185813"/>
            <a:ext cx="304801" cy="39889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82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 animBg="1"/>
      <p:bldP spid="33" grpId="0"/>
      <p:bldP spid="41" grpId="0"/>
      <p:bldP spid="4" grpId="0" animBg="1"/>
      <p:bldP spid="18" grpId="0" animBg="1"/>
      <p:bldP spid="38" grpId="0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10898809"/>
            <a:ext cx="12192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761690" y="6299200"/>
            <a:ext cx="4430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지금의 나는 클래스가 다르다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</a:p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나는 </a:t>
            </a:r>
            <a:r>
              <a:rPr lang="en-US" altLang="ko-KR" sz="1600" b="1" smtClean="0">
                <a:latin typeface="Bodoni MT" panose="02070603080606020203" pitchFamily="18" charset="0"/>
              </a:rPr>
              <a:t>PLAYER</a:t>
            </a:r>
            <a:r>
              <a:rPr lang="en-US" altLang="ko-KR" sz="1600" smtClean="0">
                <a:latin typeface="Bodoni MT" panose="02070603080606020203" pitchFamily="18" charset="0"/>
              </a:rPr>
              <a:t> </a:t>
            </a:r>
            <a:r>
              <a:rPr lang="ko-KR" altLang="en-US" sz="1600" smtClean="0">
                <a:latin typeface="Bodoni MT" panose="02070603080606020203" pitchFamily="18" charset="0"/>
              </a:rPr>
              <a:t>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36946" y="131382"/>
            <a:ext cx="1928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latin typeface="빙그레 따옴체" panose="02030503000000000000" pitchFamily="18" charset="-127"/>
                <a:ea typeface="빙그레 따옴체" panose="02030503000000000000" pitchFamily="18" charset="-127"/>
              </a:defRPr>
            </a:lvl1pPr>
          </a:lstStyle>
          <a:p>
            <a:pPr algn="ctr"/>
            <a:r>
              <a:rPr lang="en-US" altLang="ko-KR" sz="1600" dirty="0">
                <a:latin typeface="Bodoni MT" panose="02070603080606020203" pitchFamily="18" charset="0"/>
              </a:rPr>
              <a:t>PLAYER MAKER 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826690" y="-20399"/>
            <a:ext cx="0" cy="593054"/>
          </a:xfrm>
          <a:prstGeom prst="line">
            <a:avLst/>
          </a:prstGeom>
          <a:ln w="28575">
            <a:gradFill flip="none" rotWithShape="1">
              <a:gsLst>
                <a:gs pos="0">
                  <a:srgbClr val="FED75F"/>
                </a:gs>
                <a:gs pos="100000">
                  <a:srgbClr val="232122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733842" y="-62520"/>
            <a:ext cx="337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Next </a:t>
            </a:r>
            <a:r>
              <a:rPr lang="en-US" altLang="ko-KR" sz="2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Promotion </a:t>
            </a:r>
            <a:r>
              <a:rPr lang="en-US" altLang="ko-KR" sz="4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R</a:t>
            </a:r>
            <a:endParaRPr lang="ko-KR" altLang="en-US" sz="4000" dirty="0">
              <a:effectLst>
                <a:outerShdw blurRad="38100" dist="63500" dir="2700000" algn="tl">
                  <a:schemeClr val="bg1"/>
                </a:outerShdw>
              </a:effectLst>
              <a:latin typeface="Bodoni MT" panose="02070603080606020203" pitchFamily="18" charset="0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0" y="59112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0" y="629920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727409" y="2524462"/>
            <a:ext cx="47371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의사결정 나무</a:t>
            </a:r>
            <a:endParaRPr lang="en-US" altLang="ko-KR" sz="600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045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10898809"/>
            <a:ext cx="12192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36946" y="131382"/>
            <a:ext cx="1928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latin typeface="빙그레 따옴체" panose="02030503000000000000" pitchFamily="18" charset="-127"/>
                <a:ea typeface="빙그레 따옴체" panose="02030503000000000000" pitchFamily="18" charset="-127"/>
              </a:defRPr>
            </a:lvl1pPr>
          </a:lstStyle>
          <a:p>
            <a:pPr algn="ctr"/>
            <a:r>
              <a:rPr lang="en-US" altLang="ko-KR" sz="1600" dirty="0">
                <a:latin typeface="Bodoni MT" panose="02070603080606020203" pitchFamily="18" charset="0"/>
              </a:rPr>
              <a:t>PLAYER MAKER 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826690" y="-20399"/>
            <a:ext cx="0" cy="593054"/>
          </a:xfrm>
          <a:prstGeom prst="line">
            <a:avLst/>
          </a:prstGeom>
          <a:ln w="28575">
            <a:gradFill flip="none" rotWithShape="1">
              <a:gsLst>
                <a:gs pos="0">
                  <a:srgbClr val="FED75F"/>
                </a:gs>
                <a:gs pos="100000">
                  <a:srgbClr val="232122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0" y="59112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733842" y="-62520"/>
            <a:ext cx="337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Next </a:t>
            </a:r>
            <a:r>
              <a:rPr lang="en-US" altLang="ko-KR" sz="2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Promotion </a:t>
            </a:r>
            <a:r>
              <a:rPr lang="en-US" altLang="ko-KR" sz="4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R</a:t>
            </a:r>
            <a:endParaRPr lang="ko-KR" altLang="en-US" sz="4000" dirty="0">
              <a:effectLst>
                <a:outerShdw blurRad="38100" dist="63500" dir="2700000" algn="tl">
                  <a:schemeClr val="bg1"/>
                </a:outerShdw>
              </a:effectLst>
              <a:latin typeface="Bodoni MT" panose="02070603080606020203" pitchFamily="18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29920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61690" y="6299200"/>
            <a:ext cx="4430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지금의 나는 클래스가 다르다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en-US" altLang="ko-KR" sz="1600">
              <a:latin typeface="Bodoni MT" panose="02070603080606020203" pitchFamily="18" charset="0"/>
            </a:endParaRPr>
          </a:p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나는 </a:t>
            </a:r>
            <a:r>
              <a:rPr lang="en-US" altLang="ko-KR" sz="1600" b="1" smtClean="0">
                <a:latin typeface="Bodoni MT" panose="02070603080606020203" pitchFamily="18" charset="0"/>
              </a:rPr>
              <a:t>PLAYER</a:t>
            </a:r>
            <a:r>
              <a:rPr lang="en-US" altLang="ko-KR" sz="1600" smtClean="0">
                <a:latin typeface="Bodoni MT" panose="02070603080606020203" pitchFamily="18" charset="0"/>
              </a:rPr>
              <a:t> </a:t>
            </a:r>
            <a:r>
              <a:rPr lang="ko-KR" altLang="en-US" sz="1600" smtClean="0">
                <a:latin typeface="Bodoni MT" panose="02070603080606020203" pitchFamily="18" charset="0"/>
              </a:rPr>
              <a:t>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394508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의사결정나무</a:t>
            </a:r>
            <a:endParaRPr lang="ko-KR" altLang="en-US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9287" y="716785"/>
            <a:ext cx="3803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의사결정나무 모델 구축</a:t>
            </a:r>
            <a:endParaRPr lang="ko-KR" altLang="en-US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59152" y="670279"/>
            <a:ext cx="422985" cy="430931"/>
            <a:chOff x="5222417" y="5375913"/>
            <a:chExt cx="1695813" cy="1727669"/>
          </a:xfrm>
        </p:grpSpPr>
        <p:sp>
          <p:nvSpPr>
            <p:cNvPr id="27" name="육각형 26"/>
            <p:cNvSpPr/>
            <p:nvPr/>
          </p:nvSpPr>
          <p:spPr>
            <a:xfrm rot="5400000">
              <a:off x="5253759" y="5570816"/>
              <a:ext cx="1646304" cy="1419228"/>
            </a:xfrm>
            <a:prstGeom prst="hexagon">
              <a:avLst/>
            </a:prstGeom>
            <a:gradFill>
              <a:gsLst>
                <a:gs pos="50000">
                  <a:srgbClr val="FED75F"/>
                </a:gs>
                <a:gs pos="50000">
                  <a:srgbClr val="232122"/>
                </a:gs>
              </a:gsLst>
              <a:lin ang="5400000" scaled="1"/>
            </a:gradFill>
            <a:ln>
              <a:gradFill>
                <a:gsLst>
                  <a:gs pos="50000">
                    <a:srgbClr val="282628"/>
                  </a:gs>
                  <a:gs pos="50000">
                    <a:srgbClr val="FED75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2417" y="5375913"/>
              <a:ext cx="1695813" cy="1695450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31" y="1342224"/>
            <a:ext cx="5280090" cy="11385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131" y="2630127"/>
            <a:ext cx="6457911" cy="331640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685472" y="1299015"/>
            <a:ext cx="501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왼쪽 상단에 범례 색상으로 데이터의 종류를 확인할 수 있습니다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endParaRPr lang="ko-KR" altLang="en-US" sz="140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917776" y="2814423"/>
            <a:ext cx="319178" cy="319178"/>
          </a:xfrm>
          <a:prstGeom prst="ellipse">
            <a:avLst/>
          </a:prstGeom>
          <a:solidFill>
            <a:srgbClr val="FED75F"/>
          </a:solidFill>
          <a:ln>
            <a:solidFill>
              <a:srgbClr val="423D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1</a:t>
            </a:r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6366294" y="1293314"/>
            <a:ext cx="319178" cy="319178"/>
          </a:xfrm>
          <a:prstGeom prst="ellipse">
            <a:avLst/>
          </a:prstGeom>
          <a:solidFill>
            <a:srgbClr val="FED75F"/>
          </a:solidFill>
          <a:ln>
            <a:solidFill>
              <a:srgbClr val="423D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1</a:t>
            </a: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6685472" y="1761146"/>
            <a:ext cx="36182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제일 상위의 노드를 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Root Node, </a:t>
            </a:r>
          </a:p>
          <a:p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분기가 되는 중간 노드를 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Branch Node,</a:t>
            </a:r>
          </a:p>
          <a:p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제일 끝 단의 노드를 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Leaf Node</a:t>
            </a:r>
            <a:r>
              <a:rPr lang="ko-KR" altLang="en-US" sz="140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라고 합니다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</a:t>
            </a:r>
            <a:endParaRPr lang="ko-KR" altLang="en-US" sz="140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572163" y="2869772"/>
            <a:ext cx="319178" cy="319178"/>
          </a:xfrm>
          <a:prstGeom prst="ellipse">
            <a:avLst/>
          </a:prstGeom>
          <a:solidFill>
            <a:srgbClr val="FED75F"/>
          </a:solidFill>
          <a:ln>
            <a:solidFill>
              <a:srgbClr val="423D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2</a:t>
            </a:r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6366294" y="1762394"/>
            <a:ext cx="319178" cy="319178"/>
          </a:xfrm>
          <a:prstGeom prst="ellipse">
            <a:avLst/>
          </a:prstGeom>
          <a:solidFill>
            <a:srgbClr val="FED75F"/>
          </a:solidFill>
          <a:ln>
            <a:solidFill>
              <a:srgbClr val="423D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2</a:t>
            </a:r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6366294" y="3048365"/>
            <a:ext cx="5788764" cy="3093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US" altLang="ko-KR" sz="13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setosa</a:t>
            </a:r>
          </a:p>
          <a:p>
            <a:pPr>
              <a:lnSpc>
                <a:spcPct val="125000"/>
              </a:lnSpc>
            </a:pPr>
            <a:r>
              <a:rPr lang="ko-KR" altLang="en-US" sz="13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분류 결과 입니다</a:t>
            </a:r>
            <a:r>
              <a:rPr lang="en-US" altLang="ko-KR" sz="13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</a:t>
            </a:r>
            <a:r>
              <a:rPr lang="ko-KR" altLang="en-US" sz="13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해당 노드는 </a:t>
            </a:r>
            <a:r>
              <a:rPr lang="en-US" altLang="ko-KR" sz="13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setosa</a:t>
            </a:r>
            <a:r>
              <a:rPr lang="ko-KR" altLang="en-US" sz="13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로 분류된 노드이며 범례 색깔을 통해서도 </a:t>
            </a:r>
            <a:endParaRPr lang="en-US" altLang="ko-KR" sz="130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3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확인할 수 있습니다</a:t>
            </a:r>
            <a:r>
              <a:rPr lang="en-US" altLang="ko-KR" sz="13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US" altLang="ko-KR" sz="13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1.0 .00 .00</a:t>
            </a:r>
          </a:p>
          <a:p>
            <a:pPr>
              <a:lnSpc>
                <a:spcPct val="125000"/>
              </a:lnSpc>
            </a:pPr>
            <a:r>
              <a:rPr lang="ko-KR" altLang="en-US" sz="13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현재 노드로 분류된 것 중 실제 </a:t>
            </a:r>
            <a:r>
              <a:rPr lang="en-US" altLang="ko-KR" sz="13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setosa / versicolor / virginica</a:t>
            </a:r>
            <a:r>
              <a:rPr lang="ko-KR" altLang="en-US" sz="13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 비율 입니다</a:t>
            </a:r>
            <a:r>
              <a:rPr lang="en-US" altLang="ko-KR" sz="13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</a:t>
            </a:r>
          </a:p>
          <a:p>
            <a:pPr>
              <a:lnSpc>
                <a:spcPct val="125000"/>
              </a:lnSpc>
            </a:pPr>
            <a:r>
              <a:rPr lang="ko-KR" altLang="en-US" sz="13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또한 </a:t>
            </a:r>
            <a:r>
              <a:rPr lang="en-US" altLang="ko-KR" sz="13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3</a:t>
            </a:r>
            <a:r>
              <a:rPr lang="ko-KR" altLang="en-US" sz="13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개 숫자의 순서는 범례의 순서 입니다</a:t>
            </a:r>
            <a:r>
              <a:rPr lang="en-US" altLang="ko-KR" sz="13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25000"/>
              </a:lnSpc>
            </a:pPr>
            <a:r>
              <a:rPr lang="ko-KR" altLang="en-US" sz="13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즉</a:t>
            </a:r>
            <a:r>
              <a:rPr lang="en-US" altLang="ko-KR" sz="13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setosa</a:t>
            </a:r>
            <a:r>
              <a:rPr lang="ko-KR" altLang="en-US" sz="13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로 분류된 것 중 실제 </a:t>
            </a:r>
            <a:r>
              <a:rPr lang="en-US" altLang="ko-KR" sz="13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setosa</a:t>
            </a:r>
            <a:r>
              <a:rPr lang="ko-KR" altLang="en-US" sz="13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인 것은 </a:t>
            </a:r>
            <a:r>
              <a:rPr lang="en-US" altLang="ko-KR" sz="13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100%, </a:t>
            </a:r>
            <a:r>
              <a:rPr lang="ko-KR" altLang="en-US" sz="13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나머지 두개인 것은 </a:t>
            </a:r>
            <a:endParaRPr lang="en-US" altLang="ko-KR" sz="130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3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0%</a:t>
            </a:r>
            <a:r>
              <a:rPr lang="ko-KR" altLang="en-US" sz="13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임을 의미합니다</a:t>
            </a:r>
            <a:r>
              <a:rPr lang="en-US" altLang="ko-KR" sz="13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US" altLang="ko-KR" sz="13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33%</a:t>
            </a:r>
          </a:p>
          <a:p>
            <a:pPr>
              <a:lnSpc>
                <a:spcPct val="125000"/>
              </a:lnSpc>
            </a:pPr>
            <a:r>
              <a:rPr lang="ko-KR" altLang="en-US" sz="13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전체 데이터 중 현재 노드로 분류된 비율입니다</a:t>
            </a:r>
            <a:r>
              <a:rPr lang="en-US" altLang="ko-KR" sz="13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25000"/>
              </a:lnSpc>
            </a:pPr>
            <a:r>
              <a:rPr lang="en-US" altLang="ko-KR" sz="13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3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 예제를 기준으로 보면 전체 학습 데이터 중 </a:t>
            </a:r>
            <a:r>
              <a:rPr lang="en-US" altLang="ko-KR" sz="13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setosa </a:t>
            </a:r>
            <a:r>
              <a:rPr lang="ko-KR" altLang="en-US" sz="13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노드로 분류된 데이터는 </a:t>
            </a:r>
            <a:endParaRPr lang="en-US" altLang="ko-KR" sz="130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30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en-US" altLang="ko-KR" sz="13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33% </a:t>
            </a:r>
            <a:r>
              <a:rPr lang="ko-KR" altLang="en-US" sz="13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입니다</a:t>
            </a:r>
            <a:r>
              <a:rPr lang="en-US" altLang="ko-KR" sz="13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endParaRPr lang="ko-KR" altLang="en-US" sz="130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6366294" y="2654527"/>
            <a:ext cx="319178" cy="319178"/>
          </a:xfrm>
          <a:prstGeom prst="ellipse">
            <a:avLst/>
          </a:prstGeom>
          <a:solidFill>
            <a:srgbClr val="FED75F"/>
          </a:solidFill>
          <a:ln>
            <a:solidFill>
              <a:srgbClr val="423D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3</a:t>
            </a:r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95289" y="5069544"/>
            <a:ext cx="319178" cy="319178"/>
          </a:xfrm>
          <a:prstGeom prst="ellipse">
            <a:avLst/>
          </a:prstGeom>
          <a:solidFill>
            <a:srgbClr val="FED75F"/>
          </a:solidFill>
          <a:ln>
            <a:solidFill>
              <a:srgbClr val="423D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3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8042" y="2485859"/>
            <a:ext cx="838200" cy="628650"/>
          </a:xfrm>
          <a:prstGeom prst="rect">
            <a:avLst/>
          </a:prstGeom>
        </p:spPr>
      </p:pic>
      <p:sp>
        <p:nvSpPr>
          <p:cNvPr id="42" name="타원 41"/>
          <p:cNvSpPr/>
          <p:nvPr/>
        </p:nvSpPr>
        <p:spPr>
          <a:xfrm>
            <a:off x="2118159" y="3498441"/>
            <a:ext cx="319178" cy="319178"/>
          </a:xfrm>
          <a:prstGeom prst="ellipse">
            <a:avLst/>
          </a:prstGeom>
          <a:solidFill>
            <a:srgbClr val="FED75F"/>
          </a:solidFill>
          <a:ln>
            <a:solidFill>
              <a:srgbClr val="423D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79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  <p:bldP spid="31" grpId="0" animBg="1"/>
      <p:bldP spid="34" grpId="0"/>
      <p:bldP spid="35" grpId="0" animBg="1"/>
      <p:bldP spid="36" grpId="0" animBg="1"/>
      <p:bldP spid="37" grpId="0"/>
      <p:bldP spid="39" grpId="0" animBg="1"/>
      <p:bldP spid="40" grpId="0" animBg="1"/>
      <p:bldP spid="4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31" y="1768487"/>
            <a:ext cx="6457911" cy="3316406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10898809"/>
            <a:ext cx="12192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36946" y="131382"/>
            <a:ext cx="1928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latin typeface="빙그레 따옴체" panose="02030503000000000000" pitchFamily="18" charset="-127"/>
                <a:ea typeface="빙그레 따옴체" panose="02030503000000000000" pitchFamily="18" charset="-127"/>
              </a:defRPr>
            </a:lvl1pPr>
          </a:lstStyle>
          <a:p>
            <a:pPr algn="ctr"/>
            <a:r>
              <a:rPr lang="en-US" altLang="ko-KR" sz="1600" dirty="0">
                <a:latin typeface="Bodoni MT" panose="02070603080606020203" pitchFamily="18" charset="0"/>
              </a:rPr>
              <a:t>PLAYER MAKER 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826690" y="-20399"/>
            <a:ext cx="0" cy="593054"/>
          </a:xfrm>
          <a:prstGeom prst="line">
            <a:avLst/>
          </a:prstGeom>
          <a:ln w="28575">
            <a:gradFill flip="none" rotWithShape="1">
              <a:gsLst>
                <a:gs pos="0">
                  <a:srgbClr val="FED75F"/>
                </a:gs>
                <a:gs pos="100000">
                  <a:srgbClr val="232122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0" y="59112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733842" y="-62520"/>
            <a:ext cx="337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Next </a:t>
            </a:r>
            <a:r>
              <a:rPr lang="en-US" altLang="ko-KR" sz="2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Promotion </a:t>
            </a:r>
            <a:r>
              <a:rPr lang="en-US" altLang="ko-KR" sz="4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R</a:t>
            </a:r>
            <a:endParaRPr lang="ko-KR" altLang="en-US" sz="4000" dirty="0">
              <a:effectLst>
                <a:outerShdw blurRad="38100" dist="63500" dir="2700000" algn="tl">
                  <a:schemeClr val="bg1"/>
                </a:outerShdw>
              </a:effectLst>
              <a:latin typeface="Bodoni MT" panose="02070603080606020203" pitchFamily="18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29920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61690" y="6299200"/>
            <a:ext cx="4430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지금의 나는 클래스가 다르다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en-US" altLang="ko-KR" sz="1600">
              <a:latin typeface="Bodoni MT" panose="02070603080606020203" pitchFamily="18" charset="0"/>
            </a:endParaRPr>
          </a:p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나는 </a:t>
            </a:r>
            <a:r>
              <a:rPr lang="en-US" altLang="ko-KR" sz="1600" b="1" smtClean="0">
                <a:latin typeface="Bodoni MT" panose="02070603080606020203" pitchFamily="18" charset="0"/>
              </a:rPr>
              <a:t>PLAYER</a:t>
            </a:r>
            <a:r>
              <a:rPr lang="en-US" altLang="ko-KR" sz="1600" smtClean="0">
                <a:latin typeface="Bodoni MT" panose="02070603080606020203" pitchFamily="18" charset="0"/>
              </a:rPr>
              <a:t> </a:t>
            </a:r>
            <a:r>
              <a:rPr lang="ko-KR" altLang="en-US" sz="1600" smtClean="0">
                <a:latin typeface="Bodoni MT" panose="02070603080606020203" pitchFamily="18" charset="0"/>
              </a:rPr>
              <a:t>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394508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의사결정나무</a:t>
            </a:r>
            <a:endParaRPr lang="ko-KR" altLang="en-US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9287" y="716785"/>
            <a:ext cx="3803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의사결정나무 모델 해설</a:t>
            </a:r>
            <a:endParaRPr lang="ko-KR" altLang="en-US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59152" y="670279"/>
            <a:ext cx="422985" cy="430931"/>
            <a:chOff x="5222417" y="5375913"/>
            <a:chExt cx="1695813" cy="1727669"/>
          </a:xfrm>
        </p:grpSpPr>
        <p:sp>
          <p:nvSpPr>
            <p:cNvPr id="27" name="육각형 26"/>
            <p:cNvSpPr/>
            <p:nvPr/>
          </p:nvSpPr>
          <p:spPr>
            <a:xfrm rot="5400000">
              <a:off x="5253759" y="5570816"/>
              <a:ext cx="1646304" cy="1419228"/>
            </a:xfrm>
            <a:prstGeom prst="hexagon">
              <a:avLst/>
            </a:prstGeom>
            <a:gradFill>
              <a:gsLst>
                <a:gs pos="50000">
                  <a:srgbClr val="FED75F"/>
                </a:gs>
                <a:gs pos="50000">
                  <a:srgbClr val="232122"/>
                </a:gs>
              </a:gsLst>
              <a:lin ang="5400000" scaled="1"/>
            </a:gradFill>
            <a:ln>
              <a:gradFill>
                <a:gsLst>
                  <a:gs pos="50000">
                    <a:srgbClr val="282628"/>
                  </a:gs>
                  <a:gs pos="50000">
                    <a:srgbClr val="FED75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2417" y="5375913"/>
              <a:ext cx="1695813" cy="169545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6685472" y="1138803"/>
            <a:ext cx="541205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조건식 </a:t>
            </a:r>
            <a:endParaRPr lang="en-US" altLang="ko-KR" b="1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분류 기준을 표현합니다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이와같은 경우 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petal.Lenght</a:t>
            </a:r>
            <a:r>
              <a:rPr lang="ko-KR" altLang="en-US" sz="140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가 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2.4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미만이 </a:t>
            </a:r>
            <a:endParaRPr lang="en-US" altLang="ko-KR" sz="140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맞다면</a:t>
            </a:r>
            <a:r>
              <a:rPr lang="en-US" altLang="ko-KR" sz="140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setosa, 2.5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미만이 아니라면 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virginica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로 분류하는 것을 알 수 </a:t>
            </a:r>
            <a:endParaRPr lang="en-US" altLang="ko-KR" sz="140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있습니다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endParaRPr lang="ko-KR" altLang="en-US" sz="140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2099109" y="2631937"/>
            <a:ext cx="319178" cy="319178"/>
          </a:xfrm>
          <a:prstGeom prst="ellipse">
            <a:avLst/>
          </a:prstGeom>
          <a:solidFill>
            <a:srgbClr val="FED75F"/>
          </a:solidFill>
          <a:ln>
            <a:solidFill>
              <a:srgbClr val="423D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4</a:t>
            </a:r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6366294" y="1244779"/>
            <a:ext cx="319178" cy="319178"/>
          </a:xfrm>
          <a:prstGeom prst="ellipse">
            <a:avLst/>
          </a:prstGeom>
          <a:solidFill>
            <a:srgbClr val="FED75F"/>
          </a:solidFill>
          <a:ln>
            <a:solidFill>
              <a:srgbClr val="423D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70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10898809"/>
            <a:ext cx="12192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36946" y="131382"/>
            <a:ext cx="1928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latin typeface="빙그레 따옴체" panose="02030503000000000000" pitchFamily="18" charset="-127"/>
                <a:ea typeface="빙그레 따옴체" panose="02030503000000000000" pitchFamily="18" charset="-127"/>
              </a:defRPr>
            </a:lvl1pPr>
          </a:lstStyle>
          <a:p>
            <a:pPr algn="ctr"/>
            <a:r>
              <a:rPr lang="en-US" altLang="ko-KR" sz="1600" dirty="0">
                <a:latin typeface="Bodoni MT" panose="02070603080606020203" pitchFamily="18" charset="0"/>
              </a:rPr>
              <a:t>PLAYER MAKER 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826690" y="-20399"/>
            <a:ext cx="0" cy="593054"/>
          </a:xfrm>
          <a:prstGeom prst="line">
            <a:avLst/>
          </a:prstGeom>
          <a:ln w="28575">
            <a:gradFill flip="none" rotWithShape="1">
              <a:gsLst>
                <a:gs pos="0">
                  <a:srgbClr val="FED75F"/>
                </a:gs>
                <a:gs pos="100000">
                  <a:srgbClr val="232122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0" y="59112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733842" y="-62520"/>
            <a:ext cx="337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Next </a:t>
            </a:r>
            <a:r>
              <a:rPr lang="en-US" altLang="ko-KR" sz="2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Promotion </a:t>
            </a:r>
            <a:r>
              <a:rPr lang="en-US" altLang="ko-KR" sz="4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R</a:t>
            </a:r>
            <a:endParaRPr lang="ko-KR" altLang="en-US" sz="4000" dirty="0">
              <a:effectLst>
                <a:outerShdw blurRad="38100" dist="63500" dir="2700000" algn="tl">
                  <a:schemeClr val="bg1"/>
                </a:outerShdw>
              </a:effectLst>
              <a:latin typeface="Bodoni MT" panose="02070603080606020203" pitchFamily="18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29920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61690" y="6299200"/>
            <a:ext cx="4430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지금의 나는 클래스가 다르다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en-US" altLang="ko-KR" sz="1600">
              <a:latin typeface="Bodoni MT" panose="02070603080606020203" pitchFamily="18" charset="0"/>
            </a:endParaRPr>
          </a:p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나는 </a:t>
            </a:r>
            <a:r>
              <a:rPr lang="en-US" altLang="ko-KR" sz="1600" b="1" smtClean="0">
                <a:latin typeface="Bodoni MT" panose="02070603080606020203" pitchFamily="18" charset="0"/>
              </a:rPr>
              <a:t>PLAYER</a:t>
            </a:r>
            <a:r>
              <a:rPr lang="en-US" altLang="ko-KR" sz="1600" smtClean="0">
                <a:latin typeface="Bodoni MT" panose="02070603080606020203" pitchFamily="18" charset="0"/>
              </a:rPr>
              <a:t> </a:t>
            </a:r>
            <a:r>
              <a:rPr lang="ko-KR" altLang="en-US" sz="1600" smtClean="0">
                <a:latin typeface="Bodoni MT" panose="02070603080606020203" pitchFamily="18" charset="0"/>
              </a:rPr>
              <a:t>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394508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의사결정나무</a:t>
            </a:r>
            <a:endParaRPr lang="ko-KR" altLang="en-US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9287" y="716785"/>
            <a:ext cx="3803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의사결정나무 모델 가지치기</a:t>
            </a:r>
            <a:endParaRPr lang="ko-KR" altLang="en-US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59152" y="670279"/>
            <a:ext cx="422985" cy="430931"/>
            <a:chOff x="5222417" y="5375913"/>
            <a:chExt cx="1695813" cy="1727669"/>
          </a:xfrm>
        </p:grpSpPr>
        <p:sp>
          <p:nvSpPr>
            <p:cNvPr id="27" name="육각형 26"/>
            <p:cNvSpPr/>
            <p:nvPr/>
          </p:nvSpPr>
          <p:spPr>
            <a:xfrm rot="5400000">
              <a:off x="5253759" y="5570816"/>
              <a:ext cx="1646304" cy="1419228"/>
            </a:xfrm>
            <a:prstGeom prst="hexagon">
              <a:avLst/>
            </a:prstGeom>
            <a:gradFill>
              <a:gsLst>
                <a:gs pos="50000">
                  <a:srgbClr val="FED75F"/>
                </a:gs>
                <a:gs pos="50000">
                  <a:srgbClr val="232122"/>
                </a:gs>
              </a:gsLst>
              <a:lin ang="5400000" scaled="1"/>
            </a:gradFill>
            <a:ln>
              <a:gradFill>
                <a:gsLst>
                  <a:gs pos="50000">
                    <a:srgbClr val="282628"/>
                  </a:gs>
                  <a:gs pos="50000">
                    <a:srgbClr val="FED75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2417" y="5375913"/>
              <a:ext cx="1695813" cy="1695450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270644" y="1242002"/>
            <a:ext cx="11730856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의사결정나무를 통해 직관적으로 분류모델을 이해할 수 있으나 분류기준이 많아질수록 그래프는 복잡해지고</a:t>
            </a:r>
            <a:r>
              <a:rPr lang="en-US" altLang="ko-KR" sz="140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이해하기 어려워 집니다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</a:t>
            </a:r>
          </a:p>
          <a:p>
            <a:pPr>
              <a:lnSpc>
                <a:spcPct val="130000"/>
              </a:lnSpc>
            </a:pPr>
            <a:endParaRPr lang="en-US" altLang="ko-KR" sz="140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또한 훈련데이터에 너무 과적합되는 문제가 발생할 수도 있습니다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이러한 점들 때문에 분류 성능을 많이 훼손하지 않으면서 모델을 더 단순화할 수 있는지 확인해 볼 필요가 있으며 이때 사용하는 것이</a:t>
            </a:r>
            <a:endParaRPr lang="en-US" altLang="ko-KR" sz="140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CP(Complexity Parameter)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입니다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</a:t>
            </a:r>
          </a:p>
          <a:p>
            <a:pPr>
              <a:lnSpc>
                <a:spcPct val="130000"/>
              </a:lnSpc>
            </a:pPr>
            <a:endParaRPr lang="en-US" altLang="ko-KR" sz="140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70644" y="5272962"/>
            <a:ext cx="11730856" cy="625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CP</a:t>
            </a:r>
            <a:r>
              <a:rPr lang="ko-KR" altLang="en-US" sz="140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란 의사결정 가지를 생성할 때 소요되는 복잡도를 의미하는데</a:t>
            </a:r>
            <a:r>
              <a:rPr lang="en-US" altLang="ko-KR" sz="140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</a:t>
            </a:r>
            <a:r>
              <a:rPr lang="ko-KR" altLang="en-US" sz="140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endParaRPr lang="en-US" altLang="ko-KR" sz="140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rpart </a:t>
            </a:r>
            <a:r>
              <a:rPr lang="ko-KR" altLang="en-US" sz="140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함수에서는 </a:t>
            </a:r>
            <a:r>
              <a:rPr lang="en-US" altLang="ko-KR" sz="140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CP</a:t>
            </a:r>
            <a:r>
              <a:rPr lang="ko-KR" altLang="en-US" sz="140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값에 따른 </a:t>
            </a:r>
            <a:r>
              <a:rPr lang="en-US" altLang="ko-KR" sz="140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“</a:t>
            </a:r>
            <a:r>
              <a:rPr lang="ko-KR" altLang="en-US" sz="140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나뭇가지 수</a:t>
            </a:r>
            <a:r>
              <a:rPr lang="en-US" altLang="ko-KR" sz="140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”</a:t>
            </a:r>
            <a:r>
              <a:rPr lang="ko-KR" altLang="en-US" sz="140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와 그에 따른 </a:t>
            </a:r>
            <a:r>
              <a:rPr lang="en-US" altLang="ko-KR" sz="140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“</a:t>
            </a:r>
            <a:r>
              <a:rPr lang="ko-KR" altLang="en-US" sz="140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분류 오류율</a:t>
            </a:r>
            <a:r>
              <a:rPr lang="en-US" altLang="ko-KR" sz="140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”</a:t>
            </a:r>
            <a:r>
              <a:rPr lang="ko-KR" altLang="en-US" sz="140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을 </a:t>
            </a:r>
            <a:r>
              <a:rPr lang="en-US" altLang="ko-KR" sz="1400" b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$catable</a:t>
            </a:r>
            <a:r>
              <a:rPr lang="ko-KR" altLang="en-US" sz="140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이라는 항목을 통해 확인할 수 있습니다</a:t>
            </a:r>
            <a:r>
              <a:rPr lang="en-US" altLang="ko-KR" sz="140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endParaRPr lang="ko-KR" altLang="en-US" sz="140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3238" y="2719665"/>
            <a:ext cx="2594934" cy="25949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21096439">
            <a:off x="1259581" y="3260499"/>
            <a:ext cx="1882247" cy="369332"/>
          </a:xfrm>
          <a:prstGeom prst="rect">
            <a:avLst/>
          </a:prstGeom>
          <a:solidFill>
            <a:srgbClr val="46475C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분류기준의 증가</a:t>
            </a: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208" y="2996353"/>
            <a:ext cx="1537727" cy="153772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494" y="2883723"/>
            <a:ext cx="1762986" cy="176298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752976" y="4605964"/>
            <a:ext cx="2300418" cy="369332"/>
          </a:xfrm>
          <a:prstGeom prst="rect">
            <a:avLst/>
          </a:prstGeom>
          <a:solidFill>
            <a:srgbClr val="46475C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bg1"/>
                </a:solidFill>
              </a:rPr>
              <a:t>이해하기 어려워짐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598074" y="4612156"/>
            <a:ext cx="3793826" cy="369332"/>
          </a:xfrm>
          <a:prstGeom prst="rect">
            <a:avLst/>
          </a:prstGeom>
          <a:solidFill>
            <a:srgbClr val="46475C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bg1"/>
                </a:solidFill>
              </a:rPr>
              <a:t>훈련 데이터에 너무 과적합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24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  <p:bldP spid="8" grpId="0" animBg="1"/>
      <p:bldP spid="33" grpId="0" animBg="1"/>
      <p:bldP spid="3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10898809"/>
            <a:ext cx="12192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36946" y="131382"/>
            <a:ext cx="1928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latin typeface="빙그레 따옴체" panose="02030503000000000000" pitchFamily="18" charset="-127"/>
                <a:ea typeface="빙그레 따옴체" panose="02030503000000000000" pitchFamily="18" charset="-127"/>
              </a:defRPr>
            </a:lvl1pPr>
          </a:lstStyle>
          <a:p>
            <a:pPr algn="ctr"/>
            <a:r>
              <a:rPr lang="en-US" altLang="ko-KR" sz="1600" dirty="0">
                <a:latin typeface="Bodoni MT" panose="02070603080606020203" pitchFamily="18" charset="0"/>
              </a:rPr>
              <a:t>PLAYER MAKER 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826690" y="-20399"/>
            <a:ext cx="0" cy="593054"/>
          </a:xfrm>
          <a:prstGeom prst="line">
            <a:avLst/>
          </a:prstGeom>
          <a:ln w="28575">
            <a:gradFill flip="none" rotWithShape="1">
              <a:gsLst>
                <a:gs pos="0">
                  <a:srgbClr val="FED75F"/>
                </a:gs>
                <a:gs pos="100000">
                  <a:srgbClr val="232122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0" y="59112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733842" y="-62520"/>
            <a:ext cx="337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Next </a:t>
            </a:r>
            <a:r>
              <a:rPr lang="en-US" altLang="ko-KR" sz="2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Promotion </a:t>
            </a:r>
            <a:r>
              <a:rPr lang="en-US" altLang="ko-KR" sz="4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R</a:t>
            </a:r>
            <a:endParaRPr lang="ko-KR" altLang="en-US" sz="4000" dirty="0">
              <a:effectLst>
                <a:outerShdw blurRad="38100" dist="63500" dir="2700000" algn="tl">
                  <a:schemeClr val="bg1"/>
                </a:outerShdw>
              </a:effectLst>
              <a:latin typeface="Bodoni MT" panose="02070603080606020203" pitchFamily="18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29920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61690" y="6299200"/>
            <a:ext cx="4430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지금의 나는 클래스가 다르다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en-US" altLang="ko-KR" sz="1600">
              <a:latin typeface="Bodoni MT" panose="02070603080606020203" pitchFamily="18" charset="0"/>
            </a:endParaRPr>
          </a:p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나는 </a:t>
            </a:r>
            <a:r>
              <a:rPr lang="en-US" altLang="ko-KR" sz="1600" b="1" smtClean="0">
                <a:latin typeface="Bodoni MT" panose="02070603080606020203" pitchFamily="18" charset="0"/>
              </a:rPr>
              <a:t>PLAYER</a:t>
            </a:r>
            <a:r>
              <a:rPr lang="en-US" altLang="ko-KR" sz="1600" smtClean="0">
                <a:latin typeface="Bodoni MT" panose="02070603080606020203" pitchFamily="18" charset="0"/>
              </a:rPr>
              <a:t> </a:t>
            </a:r>
            <a:r>
              <a:rPr lang="ko-KR" altLang="en-US" sz="1600" smtClean="0">
                <a:latin typeface="Bodoni MT" panose="02070603080606020203" pitchFamily="18" charset="0"/>
              </a:rPr>
              <a:t>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394508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의사결정나무</a:t>
            </a:r>
            <a:endParaRPr lang="ko-KR" altLang="en-US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9287" y="716785"/>
            <a:ext cx="3803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의사결정나무 모델 가지치기</a:t>
            </a:r>
            <a:endParaRPr lang="ko-KR" altLang="en-US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59152" y="670279"/>
            <a:ext cx="422985" cy="430931"/>
            <a:chOff x="5222417" y="5375913"/>
            <a:chExt cx="1695813" cy="1727669"/>
          </a:xfrm>
        </p:grpSpPr>
        <p:sp>
          <p:nvSpPr>
            <p:cNvPr id="27" name="육각형 26"/>
            <p:cNvSpPr/>
            <p:nvPr/>
          </p:nvSpPr>
          <p:spPr>
            <a:xfrm rot="5400000">
              <a:off x="5253759" y="5570816"/>
              <a:ext cx="1646304" cy="1419228"/>
            </a:xfrm>
            <a:prstGeom prst="hexagon">
              <a:avLst/>
            </a:prstGeom>
            <a:gradFill>
              <a:gsLst>
                <a:gs pos="50000">
                  <a:srgbClr val="FED75F"/>
                </a:gs>
                <a:gs pos="50000">
                  <a:srgbClr val="232122"/>
                </a:gs>
              </a:gsLst>
              <a:lin ang="5400000" scaled="1"/>
            </a:gradFill>
            <a:ln>
              <a:gradFill>
                <a:gsLst>
                  <a:gs pos="50000">
                    <a:srgbClr val="282628"/>
                  </a:gs>
                  <a:gs pos="50000">
                    <a:srgbClr val="FED75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2417" y="5375913"/>
              <a:ext cx="1695813" cy="169545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7297616" y="3098995"/>
            <a:ext cx="4544834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CP </a:t>
            </a: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값이 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0.01</a:t>
            </a: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일 때 나눠지는 의사결정 분류 기준은 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4</a:t>
            </a: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가지 </a:t>
            </a:r>
            <a:endParaRPr lang="en-US" altLang="ko-KR" sz="140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67" y="3689711"/>
            <a:ext cx="6329770" cy="17300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68" y="1270455"/>
            <a:ext cx="6329770" cy="2138581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443247" y="2895574"/>
            <a:ext cx="1684491" cy="184725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꺾인 연결선 7"/>
          <p:cNvCxnSpPr>
            <a:stCxn id="2" idx="2"/>
          </p:cNvCxnSpPr>
          <p:nvPr/>
        </p:nvCxnSpPr>
        <p:spPr>
          <a:xfrm rot="16200000" flipH="1">
            <a:off x="4173578" y="192214"/>
            <a:ext cx="235953" cy="6012122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2127738" y="2890221"/>
            <a:ext cx="891725" cy="208774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7297616" y="2725709"/>
            <a:ext cx="3470822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오류율은 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0.00 % </a:t>
            </a: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임을 확인할 수 있습니다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endParaRPr lang="en-US" altLang="ko-KR" sz="140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cxnSp>
        <p:nvCxnSpPr>
          <p:cNvPr id="10" name="꺾인 연결선 9"/>
          <p:cNvCxnSpPr>
            <a:stCxn id="24" idx="2"/>
            <a:endCxn id="33" idx="1"/>
          </p:cNvCxnSpPr>
          <p:nvPr/>
        </p:nvCxnSpPr>
        <p:spPr>
          <a:xfrm rot="5400000" flipH="1" flipV="1">
            <a:off x="4842067" y="643447"/>
            <a:ext cx="187081" cy="4724015"/>
          </a:xfrm>
          <a:prstGeom prst="bentConnector4">
            <a:avLst>
              <a:gd name="adj1" fmla="val -84595"/>
              <a:gd name="adj2" fmla="val 54719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297615" y="2071515"/>
            <a:ext cx="4078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가지치기 전 분류 모델은 기본적으로 </a:t>
            </a:r>
            <a:endParaRPr lang="en-US" altLang="ko-KR" sz="1400" b="1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오류율이 제일 낮은 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CP</a:t>
            </a: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값이 기본적으로 선택됩니다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endParaRPr lang="ko-KR" altLang="en-US" sz="1400" b="1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68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 animBg="1"/>
      <p:bldP spid="24" grpId="0" animBg="1"/>
      <p:bldP spid="33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10898809"/>
            <a:ext cx="12192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36946" y="131382"/>
            <a:ext cx="1928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latin typeface="빙그레 따옴체" panose="02030503000000000000" pitchFamily="18" charset="-127"/>
                <a:ea typeface="빙그레 따옴체" panose="02030503000000000000" pitchFamily="18" charset="-127"/>
              </a:defRPr>
            </a:lvl1pPr>
          </a:lstStyle>
          <a:p>
            <a:pPr algn="ctr"/>
            <a:r>
              <a:rPr lang="en-US" altLang="ko-KR" sz="1600" dirty="0">
                <a:latin typeface="Bodoni MT" panose="02070603080606020203" pitchFamily="18" charset="0"/>
              </a:rPr>
              <a:t>PLAYER MAKER 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826690" y="-20399"/>
            <a:ext cx="0" cy="593054"/>
          </a:xfrm>
          <a:prstGeom prst="line">
            <a:avLst/>
          </a:prstGeom>
          <a:ln w="28575">
            <a:gradFill flip="none" rotWithShape="1">
              <a:gsLst>
                <a:gs pos="0">
                  <a:srgbClr val="FED75F"/>
                </a:gs>
                <a:gs pos="100000">
                  <a:srgbClr val="232122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0" y="59112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733842" y="-62520"/>
            <a:ext cx="337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Next </a:t>
            </a:r>
            <a:r>
              <a:rPr lang="en-US" altLang="ko-KR" sz="2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Promotion </a:t>
            </a:r>
            <a:r>
              <a:rPr lang="en-US" altLang="ko-KR" sz="4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R</a:t>
            </a:r>
            <a:endParaRPr lang="ko-KR" altLang="en-US" sz="4000" dirty="0">
              <a:effectLst>
                <a:outerShdw blurRad="38100" dist="63500" dir="2700000" algn="tl">
                  <a:schemeClr val="bg1"/>
                </a:outerShdw>
              </a:effectLst>
              <a:latin typeface="Bodoni MT" panose="02070603080606020203" pitchFamily="18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29920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61690" y="6299200"/>
            <a:ext cx="4430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지금의 나는 클래스가 다르다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en-US" altLang="ko-KR" sz="1600">
              <a:latin typeface="Bodoni MT" panose="02070603080606020203" pitchFamily="18" charset="0"/>
            </a:endParaRPr>
          </a:p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나는 </a:t>
            </a:r>
            <a:r>
              <a:rPr lang="en-US" altLang="ko-KR" sz="1600" b="1" smtClean="0">
                <a:latin typeface="Bodoni MT" panose="02070603080606020203" pitchFamily="18" charset="0"/>
              </a:rPr>
              <a:t>PLAYER</a:t>
            </a:r>
            <a:r>
              <a:rPr lang="en-US" altLang="ko-KR" sz="1600" smtClean="0">
                <a:latin typeface="Bodoni MT" panose="02070603080606020203" pitchFamily="18" charset="0"/>
              </a:rPr>
              <a:t> </a:t>
            </a:r>
            <a:r>
              <a:rPr lang="ko-KR" altLang="en-US" sz="1600" smtClean="0">
                <a:latin typeface="Bodoni MT" panose="02070603080606020203" pitchFamily="18" charset="0"/>
              </a:rPr>
              <a:t>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394508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의사결정나무</a:t>
            </a:r>
            <a:endParaRPr lang="ko-KR" altLang="en-US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9287" y="716785"/>
            <a:ext cx="3803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의사결정나무 모델 가지치기</a:t>
            </a:r>
            <a:endParaRPr lang="ko-KR" altLang="en-US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59152" y="670279"/>
            <a:ext cx="422985" cy="430931"/>
            <a:chOff x="5222417" y="5375913"/>
            <a:chExt cx="1695813" cy="1727669"/>
          </a:xfrm>
        </p:grpSpPr>
        <p:sp>
          <p:nvSpPr>
            <p:cNvPr id="27" name="육각형 26"/>
            <p:cNvSpPr/>
            <p:nvPr/>
          </p:nvSpPr>
          <p:spPr>
            <a:xfrm rot="5400000">
              <a:off x="5253759" y="5570816"/>
              <a:ext cx="1646304" cy="1419228"/>
            </a:xfrm>
            <a:prstGeom prst="hexagon">
              <a:avLst/>
            </a:prstGeom>
            <a:gradFill>
              <a:gsLst>
                <a:gs pos="50000">
                  <a:srgbClr val="FED75F"/>
                </a:gs>
                <a:gs pos="50000">
                  <a:srgbClr val="232122"/>
                </a:gs>
              </a:gsLst>
              <a:lin ang="5400000" scaled="1"/>
            </a:gradFill>
            <a:ln>
              <a:gradFill>
                <a:gsLst>
                  <a:gs pos="50000">
                    <a:srgbClr val="282628"/>
                  </a:gs>
                  <a:gs pos="50000">
                    <a:srgbClr val="FED75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2417" y="5375913"/>
              <a:ext cx="1695813" cy="1695450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68" y="1270455"/>
            <a:ext cx="6329770" cy="2138581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424197" y="2713234"/>
            <a:ext cx="1684491" cy="184725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2108688" y="2707881"/>
            <a:ext cx="891725" cy="208774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717825" y="3687745"/>
            <a:ext cx="793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오류율이 </a:t>
            </a:r>
            <a:r>
              <a:rPr lang="en-US" altLang="ko-KR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3.5%</a:t>
            </a:r>
            <a:r>
              <a:rPr lang="ko-KR" altLang="en-US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로 상승했지만</a:t>
            </a:r>
            <a:r>
              <a:rPr lang="en-US" altLang="ko-KR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의사결정 분류 기준은 </a:t>
            </a:r>
            <a:r>
              <a:rPr lang="en-US" altLang="ko-KR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2</a:t>
            </a:r>
            <a:r>
              <a:rPr lang="ko-KR" altLang="en-US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개로 감소하였습니다</a:t>
            </a:r>
            <a:r>
              <a:rPr lang="en-US" altLang="ko-KR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676022" y="3689379"/>
            <a:ext cx="1875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CP</a:t>
            </a:r>
            <a:r>
              <a:rPr lang="ko-KR" altLang="en-US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값 </a:t>
            </a:r>
            <a:r>
              <a:rPr lang="en-US" altLang="ko-KR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0.0175</a:t>
            </a:r>
            <a:r>
              <a:rPr lang="ko-KR" altLang="en-US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endParaRPr lang="en-US" altLang="ko-KR" b="1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cxnSp>
        <p:nvCxnSpPr>
          <p:cNvPr id="19" name="꺾인 연결선 18"/>
          <p:cNvCxnSpPr>
            <a:stCxn id="2" idx="2"/>
            <a:endCxn id="9" idx="0"/>
          </p:cNvCxnSpPr>
          <p:nvPr/>
        </p:nvCxnSpPr>
        <p:spPr>
          <a:xfrm rot="16200000" flipH="1">
            <a:off x="1544481" y="2619920"/>
            <a:ext cx="791420" cy="1347497"/>
          </a:xfrm>
          <a:prstGeom prst="bentConnector3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endCxn id="4" idx="0"/>
          </p:cNvCxnSpPr>
          <p:nvPr/>
        </p:nvCxnSpPr>
        <p:spPr>
          <a:xfrm>
            <a:off x="2613939" y="2916655"/>
            <a:ext cx="5069511" cy="771090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51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4" grpId="0" animBg="1"/>
      <p:bldP spid="4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10898809"/>
            <a:ext cx="12192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36946" y="131382"/>
            <a:ext cx="1928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latin typeface="빙그레 따옴체" panose="02030503000000000000" pitchFamily="18" charset="-127"/>
                <a:ea typeface="빙그레 따옴체" panose="02030503000000000000" pitchFamily="18" charset="-127"/>
              </a:defRPr>
            </a:lvl1pPr>
          </a:lstStyle>
          <a:p>
            <a:pPr algn="ctr"/>
            <a:r>
              <a:rPr lang="en-US" altLang="ko-KR" sz="1600" dirty="0">
                <a:latin typeface="Bodoni MT" panose="02070603080606020203" pitchFamily="18" charset="0"/>
              </a:rPr>
              <a:t>PLAYER MAKER 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826690" y="-20399"/>
            <a:ext cx="0" cy="593054"/>
          </a:xfrm>
          <a:prstGeom prst="line">
            <a:avLst/>
          </a:prstGeom>
          <a:ln w="28575">
            <a:gradFill flip="none" rotWithShape="1">
              <a:gsLst>
                <a:gs pos="0">
                  <a:srgbClr val="FED75F"/>
                </a:gs>
                <a:gs pos="100000">
                  <a:srgbClr val="232122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0" y="59112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733842" y="-62520"/>
            <a:ext cx="337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Next </a:t>
            </a:r>
            <a:r>
              <a:rPr lang="en-US" altLang="ko-KR" sz="2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Promotion </a:t>
            </a:r>
            <a:r>
              <a:rPr lang="en-US" altLang="ko-KR" sz="4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R</a:t>
            </a:r>
            <a:endParaRPr lang="ko-KR" altLang="en-US" sz="4000" dirty="0">
              <a:effectLst>
                <a:outerShdw blurRad="38100" dist="63500" dir="2700000" algn="tl">
                  <a:schemeClr val="bg1"/>
                </a:outerShdw>
              </a:effectLst>
              <a:latin typeface="Bodoni MT" panose="02070603080606020203" pitchFamily="18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29920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61690" y="6299200"/>
            <a:ext cx="4430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지금의 나는 클래스가 다르다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en-US" altLang="ko-KR" sz="1600">
              <a:latin typeface="Bodoni MT" panose="02070603080606020203" pitchFamily="18" charset="0"/>
            </a:endParaRPr>
          </a:p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나는 </a:t>
            </a:r>
            <a:r>
              <a:rPr lang="en-US" altLang="ko-KR" sz="1600" b="1" smtClean="0">
                <a:latin typeface="Bodoni MT" panose="02070603080606020203" pitchFamily="18" charset="0"/>
              </a:rPr>
              <a:t>PLAYER</a:t>
            </a:r>
            <a:r>
              <a:rPr lang="en-US" altLang="ko-KR" sz="1600" smtClean="0">
                <a:latin typeface="Bodoni MT" panose="02070603080606020203" pitchFamily="18" charset="0"/>
              </a:rPr>
              <a:t> </a:t>
            </a:r>
            <a:r>
              <a:rPr lang="ko-KR" altLang="en-US" sz="1600" smtClean="0">
                <a:latin typeface="Bodoni MT" panose="02070603080606020203" pitchFamily="18" charset="0"/>
              </a:rPr>
              <a:t>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394508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의사결정나무</a:t>
            </a:r>
            <a:endParaRPr lang="ko-KR" altLang="en-US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9287" y="716785"/>
            <a:ext cx="3803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의사결정나무 모델 가지치기</a:t>
            </a:r>
            <a:endParaRPr lang="ko-KR" altLang="en-US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59152" y="670279"/>
            <a:ext cx="422985" cy="430931"/>
            <a:chOff x="5222417" y="5375913"/>
            <a:chExt cx="1695813" cy="1727669"/>
          </a:xfrm>
        </p:grpSpPr>
        <p:sp>
          <p:nvSpPr>
            <p:cNvPr id="27" name="육각형 26"/>
            <p:cNvSpPr/>
            <p:nvPr/>
          </p:nvSpPr>
          <p:spPr>
            <a:xfrm rot="5400000">
              <a:off x="5253759" y="5570816"/>
              <a:ext cx="1646304" cy="1419228"/>
            </a:xfrm>
            <a:prstGeom prst="hexagon">
              <a:avLst/>
            </a:prstGeom>
            <a:gradFill>
              <a:gsLst>
                <a:gs pos="50000">
                  <a:srgbClr val="FED75F"/>
                </a:gs>
                <a:gs pos="50000">
                  <a:srgbClr val="232122"/>
                </a:gs>
              </a:gsLst>
              <a:lin ang="5400000" scaled="1"/>
            </a:gradFill>
            <a:ln>
              <a:gradFill>
                <a:gsLst>
                  <a:gs pos="50000">
                    <a:srgbClr val="282628"/>
                  </a:gs>
                  <a:gs pos="50000">
                    <a:srgbClr val="FED75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2417" y="5375913"/>
              <a:ext cx="1695813" cy="1695450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37" y="1226304"/>
            <a:ext cx="9153525" cy="15525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9287" y="2912009"/>
            <a:ext cx="4532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이제 </a:t>
            </a:r>
            <a:r>
              <a:rPr lang="en-US" altLang="ko-KR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CP</a:t>
            </a:r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값 </a:t>
            </a:r>
            <a:r>
              <a:rPr lang="en-US" altLang="ko-KR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0.0176</a:t>
            </a:r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을 기준으로 가지치기</a:t>
            </a:r>
            <a:endParaRPr lang="en-US" altLang="ko-KR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9287" y="3290719"/>
            <a:ext cx="5702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prune</a:t>
            </a:r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함수를 활용하여 </a:t>
            </a:r>
            <a:r>
              <a:rPr lang="en-US" altLang="ko-KR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cp</a:t>
            </a:r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값을 설정해 줄 수 있습니다</a:t>
            </a:r>
            <a:r>
              <a:rPr lang="en-US" altLang="ko-KR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730" y="1157428"/>
            <a:ext cx="9142857" cy="4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11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10898809"/>
            <a:ext cx="12192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36946" y="131382"/>
            <a:ext cx="1928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latin typeface="빙그레 따옴체" panose="02030503000000000000" pitchFamily="18" charset="-127"/>
                <a:ea typeface="빙그레 따옴체" panose="02030503000000000000" pitchFamily="18" charset="-127"/>
              </a:defRPr>
            </a:lvl1pPr>
          </a:lstStyle>
          <a:p>
            <a:pPr algn="ctr"/>
            <a:r>
              <a:rPr lang="en-US" altLang="ko-KR" sz="1600" dirty="0">
                <a:latin typeface="Bodoni MT" panose="02070603080606020203" pitchFamily="18" charset="0"/>
              </a:rPr>
              <a:t>PLAYER MAKER 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826690" y="-20399"/>
            <a:ext cx="0" cy="593054"/>
          </a:xfrm>
          <a:prstGeom prst="line">
            <a:avLst/>
          </a:prstGeom>
          <a:ln w="28575">
            <a:gradFill flip="none" rotWithShape="1">
              <a:gsLst>
                <a:gs pos="0">
                  <a:srgbClr val="FED75F"/>
                </a:gs>
                <a:gs pos="100000">
                  <a:srgbClr val="232122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0" y="59112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733842" y="-62520"/>
            <a:ext cx="337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Next </a:t>
            </a:r>
            <a:r>
              <a:rPr lang="en-US" altLang="ko-KR" sz="2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Promotion </a:t>
            </a:r>
            <a:r>
              <a:rPr lang="en-US" altLang="ko-KR" sz="4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R</a:t>
            </a:r>
            <a:endParaRPr lang="ko-KR" altLang="en-US" sz="4000" dirty="0">
              <a:effectLst>
                <a:outerShdw blurRad="38100" dist="63500" dir="2700000" algn="tl">
                  <a:schemeClr val="bg1"/>
                </a:outerShdw>
              </a:effectLst>
              <a:latin typeface="Bodoni MT" panose="02070603080606020203" pitchFamily="18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29920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61690" y="6299200"/>
            <a:ext cx="4430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지금의 나는 클래스가 다르다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en-US" altLang="ko-KR" sz="1600">
              <a:latin typeface="Bodoni MT" panose="02070603080606020203" pitchFamily="18" charset="0"/>
            </a:endParaRPr>
          </a:p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나는 </a:t>
            </a:r>
            <a:r>
              <a:rPr lang="en-US" altLang="ko-KR" sz="1600" b="1" smtClean="0">
                <a:latin typeface="Bodoni MT" panose="02070603080606020203" pitchFamily="18" charset="0"/>
              </a:rPr>
              <a:t>PLAYER</a:t>
            </a:r>
            <a:r>
              <a:rPr lang="en-US" altLang="ko-KR" sz="1600" smtClean="0">
                <a:latin typeface="Bodoni MT" panose="02070603080606020203" pitchFamily="18" charset="0"/>
              </a:rPr>
              <a:t> </a:t>
            </a:r>
            <a:r>
              <a:rPr lang="ko-KR" altLang="en-US" sz="1600" smtClean="0">
                <a:latin typeface="Bodoni MT" panose="02070603080606020203" pitchFamily="18" charset="0"/>
              </a:rPr>
              <a:t>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394508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의사결정나무</a:t>
            </a:r>
            <a:endParaRPr lang="ko-KR" altLang="en-US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9287" y="716785"/>
            <a:ext cx="3803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예측 및 모델 평가하기</a:t>
            </a:r>
            <a:endParaRPr lang="ko-KR" altLang="en-US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59152" y="670279"/>
            <a:ext cx="422985" cy="430931"/>
            <a:chOff x="5222417" y="5375913"/>
            <a:chExt cx="1695813" cy="1727669"/>
          </a:xfrm>
        </p:grpSpPr>
        <p:sp>
          <p:nvSpPr>
            <p:cNvPr id="27" name="육각형 26"/>
            <p:cNvSpPr/>
            <p:nvPr/>
          </p:nvSpPr>
          <p:spPr>
            <a:xfrm rot="5400000">
              <a:off x="5253759" y="5570816"/>
              <a:ext cx="1646304" cy="1419228"/>
            </a:xfrm>
            <a:prstGeom prst="hexagon">
              <a:avLst/>
            </a:prstGeom>
            <a:gradFill>
              <a:gsLst>
                <a:gs pos="50000">
                  <a:srgbClr val="FED75F"/>
                </a:gs>
                <a:gs pos="50000">
                  <a:srgbClr val="232122"/>
                </a:gs>
              </a:gsLst>
              <a:lin ang="5400000" scaled="1"/>
            </a:gradFill>
            <a:ln>
              <a:gradFill>
                <a:gsLst>
                  <a:gs pos="50000">
                    <a:srgbClr val="282628"/>
                  </a:gs>
                  <a:gs pos="50000">
                    <a:srgbClr val="FED75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2417" y="5375913"/>
              <a:ext cx="1695813" cy="1695450"/>
            </a:xfrm>
            <a:prstGeom prst="rect">
              <a:avLst/>
            </a:prstGeom>
          </p:spPr>
        </p:pic>
      </p:grpSp>
      <p:sp>
        <p:nvSpPr>
          <p:cNvPr id="24" name="TextBox 23"/>
          <p:cNvSpPr txBox="1"/>
          <p:nvPr/>
        </p:nvSpPr>
        <p:spPr>
          <a:xfrm>
            <a:off x="449287" y="1172323"/>
            <a:ext cx="8967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이제 도출된 분류 예측 모델을 기반으로 분류 예측을 해보겠습니다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분류 예측에는 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predict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함수를 활용할 수 있습니다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endParaRPr lang="ko-KR" altLang="en-US" sz="140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75" y="1588712"/>
            <a:ext cx="5508247" cy="240531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659532" y="1784940"/>
            <a:ext cx="3812936" cy="201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predict( object, newdata, type)</a:t>
            </a:r>
          </a:p>
          <a:p>
            <a:pPr>
              <a:lnSpc>
                <a:spcPct val="130000"/>
              </a:lnSpc>
            </a:pPr>
            <a:r>
              <a:rPr lang="en-US" altLang="ko-KR" sz="13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object</a:t>
            </a:r>
          </a:p>
          <a:p>
            <a:pPr>
              <a:lnSpc>
                <a:spcPct val="130000"/>
              </a:lnSpc>
            </a:pPr>
            <a:r>
              <a:rPr lang="ko-KR" altLang="en-US" sz="13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도출된 분류 분석 모델 객체</a:t>
            </a:r>
            <a:endParaRPr lang="en-US" altLang="ko-KR" sz="130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3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newdata </a:t>
            </a:r>
          </a:p>
          <a:p>
            <a:pPr>
              <a:lnSpc>
                <a:spcPct val="130000"/>
              </a:lnSpc>
            </a:pPr>
            <a:r>
              <a:rPr lang="ko-KR" altLang="en-US" sz="13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예측할 데이터프레임</a:t>
            </a:r>
            <a:endParaRPr lang="en-US" altLang="ko-KR" sz="130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3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type  = “class”</a:t>
            </a:r>
          </a:p>
          <a:p>
            <a:pPr>
              <a:lnSpc>
                <a:spcPct val="130000"/>
              </a:lnSpc>
            </a:pPr>
            <a:r>
              <a:rPr lang="ko-KR" altLang="en-US" sz="13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분류결과를 라벨명으로 표현</a:t>
            </a:r>
            <a:endParaRPr lang="ko-KR" altLang="en-US" sz="130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762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10898809"/>
            <a:ext cx="12192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36946" y="131382"/>
            <a:ext cx="1928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latin typeface="빙그레 따옴체" panose="02030503000000000000" pitchFamily="18" charset="-127"/>
                <a:ea typeface="빙그레 따옴체" panose="02030503000000000000" pitchFamily="18" charset="-127"/>
              </a:defRPr>
            </a:lvl1pPr>
          </a:lstStyle>
          <a:p>
            <a:pPr algn="ctr"/>
            <a:r>
              <a:rPr lang="en-US" altLang="ko-KR" sz="1600" dirty="0">
                <a:latin typeface="Bodoni MT" panose="02070603080606020203" pitchFamily="18" charset="0"/>
              </a:rPr>
              <a:t>PLAYER MAKER 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826690" y="-20399"/>
            <a:ext cx="0" cy="593054"/>
          </a:xfrm>
          <a:prstGeom prst="line">
            <a:avLst/>
          </a:prstGeom>
          <a:ln w="28575">
            <a:gradFill flip="none" rotWithShape="1">
              <a:gsLst>
                <a:gs pos="0">
                  <a:srgbClr val="FED75F"/>
                </a:gs>
                <a:gs pos="100000">
                  <a:srgbClr val="232122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0" y="59112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733842" y="-62520"/>
            <a:ext cx="337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Next </a:t>
            </a:r>
            <a:r>
              <a:rPr lang="en-US" altLang="ko-KR" sz="2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Promotion </a:t>
            </a:r>
            <a:r>
              <a:rPr lang="en-US" altLang="ko-KR" sz="4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R</a:t>
            </a:r>
            <a:endParaRPr lang="ko-KR" altLang="en-US" sz="4000" dirty="0">
              <a:effectLst>
                <a:outerShdw blurRad="38100" dist="63500" dir="2700000" algn="tl">
                  <a:schemeClr val="bg1"/>
                </a:outerShdw>
              </a:effectLst>
              <a:latin typeface="Bodoni MT" panose="02070603080606020203" pitchFamily="18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29920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61690" y="6299200"/>
            <a:ext cx="4430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지금의 나는 클래스가 다르다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en-US" altLang="ko-KR" sz="1600">
              <a:latin typeface="Bodoni MT" panose="02070603080606020203" pitchFamily="18" charset="0"/>
            </a:endParaRPr>
          </a:p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나는 </a:t>
            </a:r>
            <a:r>
              <a:rPr lang="en-US" altLang="ko-KR" sz="1600" b="1" smtClean="0">
                <a:latin typeface="Bodoni MT" panose="02070603080606020203" pitchFamily="18" charset="0"/>
              </a:rPr>
              <a:t>PLAYER</a:t>
            </a:r>
            <a:r>
              <a:rPr lang="en-US" altLang="ko-KR" sz="1600" smtClean="0">
                <a:latin typeface="Bodoni MT" panose="02070603080606020203" pitchFamily="18" charset="0"/>
              </a:rPr>
              <a:t> </a:t>
            </a:r>
            <a:r>
              <a:rPr lang="ko-KR" altLang="en-US" sz="1600" smtClean="0">
                <a:latin typeface="Bodoni MT" panose="02070603080606020203" pitchFamily="18" charset="0"/>
              </a:rPr>
              <a:t>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394508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의사결정나무</a:t>
            </a:r>
            <a:endParaRPr lang="ko-KR" altLang="en-US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9287" y="716785"/>
            <a:ext cx="3803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예측 및 모델 평가하기</a:t>
            </a:r>
            <a:endParaRPr lang="ko-KR" altLang="en-US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59152" y="670279"/>
            <a:ext cx="422985" cy="430931"/>
            <a:chOff x="5222417" y="5375913"/>
            <a:chExt cx="1695813" cy="1727669"/>
          </a:xfrm>
        </p:grpSpPr>
        <p:sp>
          <p:nvSpPr>
            <p:cNvPr id="27" name="육각형 26"/>
            <p:cNvSpPr/>
            <p:nvPr/>
          </p:nvSpPr>
          <p:spPr>
            <a:xfrm rot="5400000">
              <a:off x="5253759" y="5570816"/>
              <a:ext cx="1646304" cy="1419228"/>
            </a:xfrm>
            <a:prstGeom prst="hexagon">
              <a:avLst/>
            </a:prstGeom>
            <a:gradFill>
              <a:gsLst>
                <a:gs pos="50000">
                  <a:srgbClr val="FED75F"/>
                </a:gs>
                <a:gs pos="50000">
                  <a:srgbClr val="232122"/>
                </a:gs>
              </a:gsLst>
              <a:lin ang="5400000" scaled="1"/>
            </a:gradFill>
            <a:ln>
              <a:gradFill>
                <a:gsLst>
                  <a:gs pos="50000">
                    <a:srgbClr val="282628"/>
                  </a:gs>
                  <a:gs pos="50000">
                    <a:srgbClr val="FED75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2417" y="5375913"/>
              <a:ext cx="1695813" cy="1695450"/>
            </a:xfrm>
            <a:prstGeom prst="rect">
              <a:avLst/>
            </a:prstGeom>
          </p:spPr>
        </p:pic>
      </p:grpSp>
      <p:sp>
        <p:nvSpPr>
          <p:cNvPr id="24" name="TextBox 23"/>
          <p:cNvSpPr txBox="1"/>
          <p:nvPr/>
        </p:nvSpPr>
        <p:spPr>
          <a:xfrm>
            <a:off x="449287" y="1172323"/>
            <a:ext cx="8967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이제 도출된 분류 예측 모델을 기반으로 분류 예측을 해보겠습니다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분류 예측에는 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predict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함수를 활용할 수 있습니다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endParaRPr lang="ko-KR" altLang="en-US" sz="140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62" y="1722597"/>
            <a:ext cx="6657975" cy="42100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741549" y="2657475"/>
            <a:ext cx="4706751" cy="51435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꺾인 연결선 7"/>
          <p:cNvCxnSpPr>
            <a:stCxn id="6" idx="3"/>
          </p:cNvCxnSpPr>
          <p:nvPr/>
        </p:nvCxnSpPr>
        <p:spPr>
          <a:xfrm flipV="1">
            <a:off x="5448300" y="2259540"/>
            <a:ext cx="2181225" cy="655110"/>
          </a:xfrm>
          <a:prstGeom prst="bentConnector3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29525" y="2041281"/>
            <a:ext cx="3137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predict</a:t>
            </a:r>
            <a:r>
              <a:rPr lang="ko-KR" altLang="en-US" sz="16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함수는 예측을 도와줍니다</a:t>
            </a:r>
            <a:r>
              <a:rPr lang="en-US" altLang="ko-KR" sz="16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761690" y="2384891"/>
            <a:ext cx="4224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구축한 모델을 통해 검증 데이터를 예측하여</a:t>
            </a:r>
            <a:endParaRPr lang="en-US" altLang="ko-KR" sz="160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ko-KR" altLang="en-US" sz="16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     모델에 대한 성능을 평가 </a:t>
            </a:r>
            <a:endParaRPr lang="en-US" altLang="ko-KR" sz="160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783193" y="2969666"/>
            <a:ext cx="40527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type</a:t>
            </a:r>
            <a:r>
              <a:rPr lang="ko-KR" altLang="en-US" sz="16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은 예측결과를 어떻게 표현할 것인지 </a:t>
            </a:r>
            <a:endParaRPr lang="en-US" altLang="ko-KR" sz="160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en-US" altLang="ko-KR" sz="16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  </a:t>
            </a:r>
            <a:r>
              <a:rPr lang="en-US" altLang="ko-KR" sz="16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class </a:t>
            </a:r>
            <a:r>
              <a:rPr lang="en-US" altLang="ko-KR" sz="16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: </a:t>
            </a:r>
            <a:r>
              <a:rPr lang="ko-KR" altLang="en-US" sz="16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분류 결과를 변수명으로 표기</a:t>
            </a:r>
            <a:endParaRPr lang="en-US" altLang="ko-KR" sz="160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en-US" altLang="ko-KR" sz="160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en-US" altLang="ko-KR" sz="16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 </a:t>
            </a:r>
            <a:r>
              <a:rPr lang="en-US" altLang="ko-KR" sz="16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prob</a:t>
            </a:r>
            <a:r>
              <a:rPr lang="en-US" altLang="ko-KR" sz="16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: </a:t>
            </a:r>
            <a:r>
              <a:rPr lang="ko-KR" altLang="en-US" sz="16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분류 결과를 확률로 표기</a:t>
            </a:r>
            <a:endParaRPr lang="en-US" altLang="ko-KR" sz="160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7423" y="3849528"/>
            <a:ext cx="7591539" cy="217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7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23" grpId="0"/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10898809"/>
            <a:ext cx="12192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36946" y="131382"/>
            <a:ext cx="1928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latin typeface="빙그레 따옴체" panose="02030503000000000000" pitchFamily="18" charset="-127"/>
                <a:ea typeface="빙그레 따옴체" panose="02030503000000000000" pitchFamily="18" charset="-127"/>
              </a:defRPr>
            </a:lvl1pPr>
          </a:lstStyle>
          <a:p>
            <a:pPr algn="ctr"/>
            <a:r>
              <a:rPr lang="en-US" altLang="ko-KR" sz="1600" dirty="0">
                <a:latin typeface="Bodoni MT" panose="02070603080606020203" pitchFamily="18" charset="0"/>
              </a:rPr>
              <a:t>PLAYER MAKER 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826690" y="-20399"/>
            <a:ext cx="0" cy="593054"/>
          </a:xfrm>
          <a:prstGeom prst="line">
            <a:avLst/>
          </a:prstGeom>
          <a:ln w="28575">
            <a:gradFill flip="none" rotWithShape="1">
              <a:gsLst>
                <a:gs pos="0">
                  <a:srgbClr val="FED75F"/>
                </a:gs>
                <a:gs pos="100000">
                  <a:srgbClr val="232122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0" y="59112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733842" y="-62520"/>
            <a:ext cx="337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Next </a:t>
            </a:r>
            <a:r>
              <a:rPr lang="en-US" altLang="ko-KR" sz="2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Promotion </a:t>
            </a:r>
            <a:r>
              <a:rPr lang="en-US" altLang="ko-KR" sz="4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R</a:t>
            </a:r>
            <a:endParaRPr lang="ko-KR" altLang="en-US" sz="4000" dirty="0">
              <a:effectLst>
                <a:outerShdw blurRad="38100" dist="63500" dir="2700000" algn="tl">
                  <a:schemeClr val="bg1"/>
                </a:outerShdw>
              </a:effectLst>
              <a:latin typeface="Bodoni MT" panose="02070603080606020203" pitchFamily="18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29920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61690" y="6299200"/>
            <a:ext cx="4430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지금의 나는 클래스가 다르다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en-US" altLang="ko-KR" sz="1600">
              <a:latin typeface="Bodoni MT" panose="02070603080606020203" pitchFamily="18" charset="0"/>
            </a:endParaRPr>
          </a:p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나는 </a:t>
            </a:r>
            <a:r>
              <a:rPr lang="en-US" altLang="ko-KR" sz="1600" b="1" smtClean="0">
                <a:latin typeface="Bodoni MT" panose="02070603080606020203" pitchFamily="18" charset="0"/>
              </a:rPr>
              <a:t>PLAYER</a:t>
            </a:r>
            <a:r>
              <a:rPr lang="en-US" altLang="ko-KR" sz="1600" smtClean="0">
                <a:latin typeface="Bodoni MT" panose="02070603080606020203" pitchFamily="18" charset="0"/>
              </a:rPr>
              <a:t> </a:t>
            </a:r>
            <a:r>
              <a:rPr lang="ko-KR" altLang="en-US" sz="1600" smtClean="0">
                <a:latin typeface="Bodoni MT" panose="02070603080606020203" pitchFamily="18" charset="0"/>
              </a:rPr>
              <a:t>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394508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의사결정나무</a:t>
            </a:r>
            <a:endParaRPr lang="ko-KR" altLang="en-US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9287" y="716785"/>
            <a:ext cx="3803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예측 및 모델 평가하기</a:t>
            </a:r>
            <a:endParaRPr lang="ko-KR" altLang="en-US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59152" y="670279"/>
            <a:ext cx="422985" cy="430931"/>
            <a:chOff x="5222417" y="5375913"/>
            <a:chExt cx="1695813" cy="1727669"/>
          </a:xfrm>
        </p:grpSpPr>
        <p:sp>
          <p:nvSpPr>
            <p:cNvPr id="27" name="육각형 26"/>
            <p:cNvSpPr/>
            <p:nvPr/>
          </p:nvSpPr>
          <p:spPr>
            <a:xfrm rot="5400000">
              <a:off x="5253759" y="5570816"/>
              <a:ext cx="1646304" cy="1419228"/>
            </a:xfrm>
            <a:prstGeom prst="hexagon">
              <a:avLst/>
            </a:prstGeom>
            <a:gradFill>
              <a:gsLst>
                <a:gs pos="50000">
                  <a:srgbClr val="FED75F"/>
                </a:gs>
                <a:gs pos="50000">
                  <a:srgbClr val="232122"/>
                </a:gs>
              </a:gsLst>
              <a:lin ang="5400000" scaled="1"/>
            </a:gradFill>
            <a:ln>
              <a:gradFill>
                <a:gsLst>
                  <a:gs pos="50000">
                    <a:srgbClr val="282628"/>
                  </a:gs>
                  <a:gs pos="50000">
                    <a:srgbClr val="FED75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2417" y="5375913"/>
              <a:ext cx="1695813" cy="1695450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49" y="1782337"/>
            <a:ext cx="6936823" cy="15954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4242" y="1209029"/>
            <a:ext cx="883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caret </a:t>
            </a:r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패키지의 </a:t>
            </a:r>
            <a:r>
              <a:rPr lang="en-US" altLang="ko-KR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confusionMatrix</a:t>
            </a:r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함수는 혼동 행렬과 함께</a:t>
            </a:r>
            <a:r>
              <a:rPr lang="en-US" altLang="ko-KR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다양한 지표를 제공 </a:t>
            </a:r>
            <a:endParaRPr lang="ko-KR" altLang="en-US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324100" y="2841701"/>
            <a:ext cx="590550" cy="2520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761690" y="1898192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예측 분류된 결과 객체</a:t>
            </a:r>
            <a:endParaRPr lang="ko-KR" altLang="en-US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cxnSp>
        <p:nvCxnSpPr>
          <p:cNvPr id="4" name="꺾인 연결선 3"/>
          <p:cNvCxnSpPr>
            <a:stCxn id="13" idx="0"/>
            <a:endCxn id="16" idx="1"/>
          </p:cNvCxnSpPr>
          <p:nvPr/>
        </p:nvCxnSpPr>
        <p:spPr>
          <a:xfrm rot="5400000" flipH="1" flipV="1">
            <a:off x="4811111" y="-108877"/>
            <a:ext cx="758843" cy="5142315"/>
          </a:xfrm>
          <a:prstGeom prst="bentConnector2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/>
          <p:cNvSpPr/>
          <p:nvPr/>
        </p:nvSpPr>
        <p:spPr>
          <a:xfrm>
            <a:off x="2914649" y="2841701"/>
            <a:ext cx="752475" cy="2520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7761690" y="2369947"/>
            <a:ext cx="2821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실제 값을 가지고 있는 객체</a:t>
            </a:r>
            <a:endParaRPr lang="ko-KR" altLang="en-US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cxnSp>
        <p:nvCxnSpPr>
          <p:cNvPr id="39" name="꺾인 연결선 38"/>
          <p:cNvCxnSpPr>
            <a:endCxn id="37" idx="1"/>
          </p:cNvCxnSpPr>
          <p:nvPr/>
        </p:nvCxnSpPr>
        <p:spPr>
          <a:xfrm flipV="1">
            <a:off x="3290886" y="2554613"/>
            <a:ext cx="4470804" cy="287088"/>
          </a:xfrm>
          <a:prstGeom prst="bentConnector3">
            <a:avLst>
              <a:gd name="adj1" fmla="val 147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761690" y="2841701"/>
            <a:ext cx="4414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입력변수에 따라 계산되는 계수가 달라짐</a:t>
            </a:r>
            <a:endParaRPr lang="en-US" altLang="ko-KR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en-US" altLang="ko-KR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(“sens_spec”, “prec_recall”, “everything”)</a:t>
            </a:r>
            <a:endParaRPr lang="ko-KR" altLang="en-US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667124" y="2841701"/>
            <a:ext cx="1781176" cy="2520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꺾인 연결선 43"/>
          <p:cNvCxnSpPr>
            <a:endCxn id="41" idx="1"/>
          </p:cNvCxnSpPr>
          <p:nvPr/>
        </p:nvCxnSpPr>
        <p:spPr>
          <a:xfrm>
            <a:off x="4562475" y="2825523"/>
            <a:ext cx="3199215" cy="339344"/>
          </a:xfrm>
          <a:prstGeom prst="bentConnector3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791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36" grpId="0" animBg="1"/>
      <p:bldP spid="37" grpId="0"/>
      <p:bldP spid="41" grpId="0"/>
      <p:bldP spid="4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96" y="1174785"/>
            <a:ext cx="5358650" cy="5035747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10898809"/>
            <a:ext cx="12192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36946" y="131382"/>
            <a:ext cx="1928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latin typeface="빙그레 따옴체" panose="02030503000000000000" pitchFamily="18" charset="-127"/>
                <a:ea typeface="빙그레 따옴체" panose="02030503000000000000" pitchFamily="18" charset="-127"/>
              </a:defRPr>
            </a:lvl1pPr>
          </a:lstStyle>
          <a:p>
            <a:pPr algn="ctr"/>
            <a:r>
              <a:rPr lang="en-US" altLang="ko-KR" sz="1600" dirty="0">
                <a:latin typeface="Bodoni MT" panose="02070603080606020203" pitchFamily="18" charset="0"/>
              </a:rPr>
              <a:t>PLAYER MAKER 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826690" y="-20399"/>
            <a:ext cx="0" cy="593054"/>
          </a:xfrm>
          <a:prstGeom prst="line">
            <a:avLst/>
          </a:prstGeom>
          <a:ln w="28575">
            <a:gradFill flip="none" rotWithShape="1">
              <a:gsLst>
                <a:gs pos="0">
                  <a:srgbClr val="FED75F"/>
                </a:gs>
                <a:gs pos="100000">
                  <a:srgbClr val="232122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0" y="59112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733842" y="-62520"/>
            <a:ext cx="337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Next </a:t>
            </a:r>
            <a:r>
              <a:rPr lang="en-US" altLang="ko-KR" sz="2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Promotion </a:t>
            </a:r>
            <a:r>
              <a:rPr lang="en-US" altLang="ko-KR" sz="4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R</a:t>
            </a:r>
            <a:endParaRPr lang="ko-KR" altLang="en-US" sz="4000" dirty="0">
              <a:effectLst>
                <a:outerShdw blurRad="38100" dist="63500" dir="2700000" algn="tl">
                  <a:schemeClr val="bg1"/>
                </a:outerShdw>
              </a:effectLst>
              <a:latin typeface="Bodoni MT" panose="02070603080606020203" pitchFamily="18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29920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61690" y="6299200"/>
            <a:ext cx="4430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지금의 나는 클래스가 다르다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en-US" altLang="ko-KR" sz="1600">
              <a:latin typeface="Bodoni MT" panose="02070603080606020203" pitchFamily="18" charset="0"/>
            </a:endParaRPr>
          </a:p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나는 </a:t>
            </a:r>
            <a:r>
              <a:rPr lang="en-US" altLang="ko-KR" sz="1600" b="1" smtClean="0">
                <a:latin typeface="Bodoni MT" panose="02070603080606020203" pitchFamily="18" charset="0"/>
              </a:rPr>
              <a:t>PLAYER</a:t>
            </a:r>
            <a:r>
              <a:rPr lang="en-US" altLang="ko-KR" sz="1600" smtClean="0">
                <a:latin typeface="Bodoni MT" panose="02070603080606020203" pitchFamily="18" charset="0"/>
              </a:rPr>
              <a:t> </a:t>
            </a:r>
            <a:r>
              <a:rPr lang="ko-KR" altLang="en-US" sz="1600" smtClean="0">
                <a:latin typeface="Bodoni MT" panose="02070603080606020203" pitchFamily="18" charset="0"/>
              </a:rPr>
              <a:t>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394508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의사결정나무</a:t>
            </a:r>
            <a:endParaRPr lang="ko-KR" altLang="en-US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9287" y="716785"/>
            <a:ext cx="3803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예측 및 모델 평가하기</a:t>
            </a:r>
            <a:endParaRPr lang="ko-KR" altLang="en-US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59152" y="670279"/>
            <a:ext cx="422985" cy="430931"/>
            <a:chOff x="5222417" y="5375913"/>
            <a:chExt cx="1695813" cy="1727669"/>
          </a:xfrm>
        </p:grpSpPr>
        <p:sp>
          <p:nvSpPr>
            <p:cNvPr id="27" name="육각형 26"/>
            <p:cNvSpPr/>
            <p:nvPr/>
          </p:nvSpPr>
          <p:spPr>
            <a:xfrm rot="5400000">
              <a:off x="5253759" y="5570816"/>
              <a:ext cx="1646304" cy="1419228"/>
            </a:xfrm>
            <a:prstGeom prst="hexagon">
              <a:avLst/>
            </a:prstGeom>
            <a:gradFill>
              <a:gsLst>
                <a:gs pos="50000">
                  <a:srgbClr val="FED75F"/>
                </a:gs>
                <a:gs pos="50000">
                  <a:srgbClr val="232122"/>
                </a:gs>
              </a:gsLst>
              <a:lin ang="5400000" scaled="1"/>
            </a:gradFill>
            <a:ln>
              <a:gradFill>
                <a:gsLst>
                  <a:gs pos="50000">
                    <a:srgbClr val="282628"/>
                  </a:gs>
                  <a:gs pos="50000">
                    <a:srgbClr val="FED75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2417" y="5375913"/>
              <a:ext cx="1695813" cy="169545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3802265" y="2636300"/>
            <a:ext cx="1331986" cy="307777"/>
          </a:xfrm>
          <a:prstGeom prst="rect">
            <a:avLst/>
          </a:prstGeom>
          <a:solidFill>
            <a:srgbClr val="46475C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전체 정확도 </a:t>
            </a:r>
            <a:endParaRPr lang="en-US" altLang="ko-KR" sz="1400" b="1" smtClean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02265" y="3116593"/>
            <a:ext cx="3730508" cy="307777"/>
          </a:xfrm>
          <a:prstGeom prst="rect">
            <a:avLst/>
          </a:prstGeom>
          <a:solidFill>
            <a:srgbClr val="46475C"/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전체 데이터 중 가장 많은 항목이 차지하는 비율</a:t>
            </a:r>
            <a:endParaRPr lang="en-US" altLang="ko-KR" sz="1400" b="1" smtClean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71708" y="5159317"/>
            <a:ext cx="1848583" cy="307777"/>
          </a:xfrm>
          <a:prstGeom prst="rect">
            <a:avLst/>
          </a:prstGeom>
          <a:solidFill>
            <a:srgbClr val="46475C"/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그 밖에 다양한 지표들</a:t>
            </a:r>
            <a:endParaRPr lang="en-US" altLang="ko-KR" sz="1400" b="1" smtClean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613525" y="3606330"/>
            <a:ext cx="1484382" cy="156692"/>
          </a:xfrm>
          <a:prstGeom prst="roundRect">
            <a:avLst/>
          </a:prstGeom>
          <a:noFill/>
          <a:ln>
            <a:solidFill>
              <a:srgbClr val="FED7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984347" y="3227876"/>
            <a:ext cx="1786902" cy="13127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9725" y="2944157"/>
            <a:ext cx="1161524" cy="17243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1826689" y="3598459"/>
            <a:ext cx="944559" cy="16456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802265" y="3562868"/>
            <a:ext cx="4501553" cy="738664"/>
          </a:xfrm>
          <a:prstGeom prst="rect">
            <a:avLst/>
          </a:prstGeom>
          <a:solidFill>
            <a:srgbClr val="46475C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Kappa – </a:t>
            </a:r>
            <a:r>
              <a:rPr lang="ko-KR" altLang="en-US" sz="1400" b="1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분석결과가 우연히 일치될 가능성을 감안한 계수</a:t>
            </a:r>
            <a:endParaRPr lang="en-US" altLang="ko-KR" sz="1400" b="1" smtClean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en-US" altLang="ko-KR" sz="1400" b="1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0~1 </a:t>
            </a:r>
            <a:r>
              <a:rPr lang="ko-KR" altLang="en-US" sz="1400" b="1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사이의 값을 갖는 지표</a:t>
            </a:r>
            <a:r>
              <a:rPr lang="en-US" altLang="ko-KR" sz="1400" b="1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r>
              <a:rPr lang="en-US" altLang="ko-KR" sz="1400" b="1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0.828</a:t>
            </a:r>
            <a:r>
              <a:rPr lang="ko-KR" altLang="en-US" sz="1400" b="1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는 예측 결과가 상당히 정확하다는 의미 </a:t>
            </a:r>
            <a:endParaRPr lang="en-US" altLang="ko-KR" sz="1400" b="1" smtClean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67277" y="1716210"/>
            <a:ext cx="4418197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특별한 분류 기준 없이 그냥 가장 많이 나온 항목으로 </a:t>
            </a:r>
            <a:endParaRPr lang="en-US" altLang="ko-KR" sz="140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무조건 분류한다</a:t>
            </a:r>
            <a:r>
              <a:rPr lang="en-US" altLang="ko-KR" sz="140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하더라도 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No information Rate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값은</a:t>
            </a:r>
            <a:endParaRPr lang="en-US" altLang="ko-KR" sz="140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나옵니다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endParaRPr lang="en-US" altLang="ko-KR" sz="140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즉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최소 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No Information Rate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보다는 </a:t>
            </a:r>
            <a:r>
              <a:rPr lang="ko-KR" altLang="en-US" sz="140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정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확도가 높아야 </a:t>
            </a:r>
            <a:endParaRPr lang="en-US" altLang="ko-KR" sz="140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분류를 정확하게 했다 할 수 있습니다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127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0" grpId="0" animBg="1"/>
      <p:bldP spid="21" grpId="0" animBg="1"/>
      <p:bldP spid="34" grpId="0" animBg="1"/>
      <p:bldP spid="35" grpId="0" animBg="1"/>
      <p:bldP spid="36" grpId="0" animBg="1"/>
      <p:bldP spid="37" grpId="0" animBg="1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10898809"/>
            <a:ext cx="12192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36946" y="131382"/>
            <a:ext cx="1928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latin typeface="빙그레 따옴체" panose="02030503000000000000" pitchFamily="18" charset="-127"/>
                <a:ea typeface="빙그레 따옴체" panose="02030503000000000000" pitchFamily="18" charset="-127"/>
              </a:defRPr>
            </a:lvl1pPr>
          </a:lstStyle>
          <a:p>
            <a:pPr algn="ctr"/>
            <a:r>
              <a:rPr lang="en-US" altLang="ko-KR" sz="1600" dirty="0">
                <a:latin typeface="Bodoni MT" panose="02070603080606020203" pitchFamily="18" charset="0"/>
              </a:rPr>
              <a:t>PLAYER MAKER 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826690" y="-20399"/>
            <a:ext cx="0" cy="593054"/>
          </a:xfrm>
          <a:prstGeom prst="line">
            <a:avLst/>
          </a:prstGeom>
          <a:ln w="28575">
            <a:gradFill flip="none" rotWithShape="1">
              <a:gsLst>
                <a:gs pos="0">
                  <a:srgbClr val="FED75F"/>
                </a:gs>
                <a:gs pos="100000">
                  <a:srgbClr val="232122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0" y="59112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733842" y="-62520"/>
            <a:ext cx="337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Next </a:t>
            </a:r>
            <a:r>
              <a:rPr lang="en-US" altLang="ko-KR" sz="2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Promotion </a:t>
            </a:r>
            <a:r>
              <a:rPr lang="en-US" altLang="ko-KR" sz="4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R</a:t>
            </a:r>
            <a:endParaRPr lang="ko-KR" altLang="en-US" sz="4000" dirty="0">
              <a:effectLst>
                <a:outerShdw blurRad="38100" dist="63500" dir="2700000" algn="tl">
                  <a:schemeClr val="bg1"/>
                </a:outerShdw>
              </a:effectLst>
              <a:latin typeface="Bodoni MT" panose="02070603080606020203" pitchFamily="18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29920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61690" y="6299200"/>
            <a:ext cx="4430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지금의 나는 클래스가 다르다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en-US" altLang="ko-KR" sz="1600">
              <a:latin typeface="Bodoni MT" panose="02070603080606020203" pitchFamily="18" charset="0"/>
            </a:endParaRPr>
          </a:p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나는 </a:t>
            </a:r>
            <a:r>
              <a:rPr lang="en-US" altLang="ko-KR" sz="1600" b="1" smtClean="0">
                <a:latin typeface="Bodoni MT" panose="02070603080606020203" pitchFamily="18" charset="0"/>
              </a:rPr>
              <a:t>PLAYER</a:t>
            </a:r>
            <a:r>
              <a:rPr lang="en-US" altLang="ko-KR" sz="1600" smtClean="0">
                <a:latin typeface="Bodoni MT" panose="02070603080606020203" pitchFamily="18" charset="0"/>
              </a:rPr>
              <a:t> </a:t>
            </a:r>
            <a:r>
              <a:rPr lang="ko-KR" altLang="en-US" sz="1600" smtClean="0">
                <a:latin typeface="Bodoni MT" panose="02070603080606020203" pitchFamily="18" charset="0"/>
              </a:rPr>
              <a:t>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394508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의사결정나무</a:t>
            </a:r>
            <a:endParaRPr lang="ko-KR" altLang="en-US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9287" y="701459"/>
            <a:ext cx="161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분류분석이란</a:t>
            </a:r>
            <a:r>
              <a:rPr lang="en-US" altLang="ko-KR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?</a:t>
            </a:r>
            <a:endParaRPr lang="ko-KR" altLang="en-US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9152" y="670279"/>
            <a:ext cx="422985" cy="430931"/>
            <a:chOff x="5222417" y="5375913"/>
            <a:chExt cx="1695813" cy="1727669"/>
          </a:xfrm>
        </p:grpSpPr>
        <p:sp>
          <p:nvSpPr>
            <p:cNvPr id="19" name="육각형 18"/>
            <p:cNvSpPr/>
            <p:nvPr/>
          </p:nvSpPr>
          <p:spPr>
            <a:xfrm rot="5400000">
              <a:off x="5253759" y="5570816"/>
              <a:ext cx="1646304" cy="1419228"/>
            </a:xfrm>
            <a:prstGeom prst="hexagon">
              <a:avLst/>
            </a:prstGeom>
            <a:gradFill>
              <a:gsLst>
                <a:gs pos="50000">
                  <a:srgbClr val="FED75F"/>
                </a:gs>
                <a:gs pos="50000">
                  <a:srgbClr val="232122"/>
                </a:gs>
              </a:gsLst>
              <a:lin ang="5400000" scaled="1"/>
            </a:gradFill>
            <a:ln>
              <a:gradFill>
                <a:gsLst>
                  <a:gs pos="50000">
                    <a:srgbClr val="282628"/>
                  </a:gs>
                  <a:gs pos="50000">
                    <a:srgbClr val="FED75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2417" y="5375913"/>
              <a:ext cx="1695813" cy="1695450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95289" y="1081676"/>
            <a:ext cx="120120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분류분석이란 학습을 통해 분류 기준을 모델화하고 이를 통해 분류 예측하는 분석기법으로서 </a:t>
            </a: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품종 판별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스팸메일 판별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신용도 측정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등 </a:t>
            </a:r>
            <a:endParaRPr lang="en-US" altLang="ko-KR" sz="140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다양한 분야에 활용되고 있는 분석기법 입니다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분류분석에는 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‘</a:t>
            </a: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의사결정 나무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’, ‘</a:t>
            </a: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나이브 베이즈 분류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’, ‘</a:t>
            </a: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신경망 모형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’, ’</a:t>
            </a: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서포트 벡터머신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’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등이 있으며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그 중 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‘</a:t>
            </a: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의사결정 나무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’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는 트리 그래프를 통해 </a:t>
            </a:r>
            <a:endParaRPr lang="en-US" altLang="ko-KR" sz="140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이해와 설명이 용이하고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대용량 데이터에서도 처리 속도가 빠르며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비정상 데이터에 대한 민감도가 상대적으로 많이 활용되는 모델입니다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57435" y="2902981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훈련 데이터와 테스트 데이터</a:t>
            </a:r>
            <a:endParaRPr lang="ko-KR" altLang="en-US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67300" y="2871801"/>
            <a:ext cx="422985" cy="430931"/>
            <a:chOff x="5222417" y="5375913"/>
            <a:chExt cx="1695813" cy="1727669"/>
          </a:xfrm>
        </p:grpSpPr>
        <p:sp>
          <p:nvSpPr>
            <p:cNvPr id="24" name="육각형 23"/>
            <p:cNvSpPr/>
            <p:nvPr/>
          </p:nvSpPr>
          <p:spPr>
            <a:xfrm rot="5400000">
              <a:off x="5253759" y="5570816"/>
              <a:ext cx="1646304" cy="1419228"/>
            </a:xfrm>
            <a:prstGeom prst="hexagon">
              <a:avLst/>
            </a:prstGeom>
            <a:gradFill>
              <a:gsLst>
                <a:gs pos="50000">
                  <a:srgbClr val="FED75F"/>
                </a:gs>
                <a:gs pos="50000">
                  <a:srgbClr val="232122"/>
                </a:gs>
              </a:gsLst>
              <a:lin ang="5400000" scaled="1"/>
            </a:gradFill>
            <a:ln>
              <a:gradFill>
                <a:gsLst>
                  <a:gs pos="50000">
                    <a:srgbClr val="282628"/>
                  </a:gs>
                  <a:gs pos="50000">
                    <a:srgbClr val="FED75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2417" y="5375913"/>
              <a:ext cx="1695813" cy="1695450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103437" y="3313618"/>
            <a:ext cx="120120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분류 분석 모델을 만들기 위해 가장 먼저 해야할 일은 바로 모델을 훈련시키는 것입니다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훈련을 위해서는 학습에 필요한 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“</a:t>
            </a: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답이 있는 데이터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</a:t>
            </a: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이미 분류가 된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)”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가 필요한데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이 데이터는 용도에 따라 두가지로 나눠 활용됩니다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50562" y="4160565"/>
            <a:ext cx="552112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훈련 데이터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(Train Data) 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: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모델 구축시 활용하는 데이터</a:t>
            </a:r>
            <a:endParaRPr lang="en-US" altLang="ko-KR" sz="140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테스트 데이터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(Test Data) 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: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모델이 잘 분류해 주는지 확인할 데이터</a:t>
            </a:r>
            <a:endParaRPr lang="ko-KR" altLang="en-US" sz="140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9978" y="5063585"/>
            <a:ext cx="1201204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일반적으로 훈련 데이터와 테스트 데이터는 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8:2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혹은 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7:3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 비율로 나누어 진행합니다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훈련 데이터를 선정할 때 유의해야 할 점은 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“</a:t>
            </a: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모든 분류 유형이 포함되어야 하며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각 데이터에 대표할 특성이 있어야 한다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”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입니다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그 이유는 훈련 데이터를 어떻게 추출하느냐가 그 </a:t>
            </a: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모델의 성능에 큰 영향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을 주기 때문입니다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endParaRPr lang="en-US" altLang="ko-KR" sz="140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781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2" grpId="0"/>
      <p:bldP spid="26" grpId="0"/>
      <p:bldP spid="8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10898809"/>
            <a:ext cx="12192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36946" y="131382"/>
            <a:ext cx="1928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latin typeface="빙그레 따옴체" panose="02030503000000000000" pitchFamily="18" charset="-127"/>
                <a:ea typeface="빙그레 따옴체" panose="02030503000000000000" pitchFamily="18" charset="-127"/>
              </a:defRPr>
            </a:lvl1pPr>
          </a:lstStyle>
          <a:p>
            <a:pPr algn="ctr"/>
            <a:r>
              <a:rPr lang="en-US" altLang="ko-KR" sz="1600" dirty="0">
                <a:latin typeface="Bodoni MT" panose="02070603080606020203" pitchFamily="18" charset="0"/>
              </a:rPr>
              <a:t>PLAYER MAKER 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826690" y="-20399"/>
            <a:ext cx="0" cy="593054"/>
          </a:xfrm>
          <a:prstGeom prst="line">
            <a:avLst/>
          </a:prstGeom>
          <a:ln w="28575">
            <a:gradFill flip="none" rotWithShape="1">
              <a:gsLst>
                <a:gs pos="0">
                  <a:srgbClr val="FED75F"/>
                </a:gs>
                <a:gs pos="100000">
                  <a:srgbClr val="232122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0" y="59112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733842" y="-62520"/>
            <a:ext cx="337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Next </a:t>
            </a:r>
            <a:r>
              <a:rPr lang="en-US" altLang="ko-KR" sz="2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Promotion </a:t>
            </a:r>
            <a:r>
              <a:rPr lang="en-US" altLang="ko-KR" sz="4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R</a:t>
            </a:r>
            <a:endParaRPr lang="ko-KR" altLang="en-US" sz="4000" dirty="0">
              <a:effectLst>
                <a:outerShdw blurRad="38100" dist="63500" dir="2700000" algn="tl">
                  <a:schemeClr val="bg1"/>
                </a:outerShdw>
              </a:effectLst>
              <a:latin typeface="Bodoni MT" panose="02070603080606020203" pitchFamily="18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29920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61690" y="6299200"/>
            <a:ext cx="4430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지금의 나는 클래스가 다르다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en-US" altLang="ko-KR" sz="1600">
              <a:latin typeface="Bodoni MT" panose="02070603080606020203" pitchFamily="18" charset="0"/>
            </a:endParaRPr>
          </a:p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나는 </a:t>
            </a:r>
            <a:r>
              <a:rPr lang="en-US" altLang="ko-KR" sz="1600" b="1" smtClean="0">
                <a:latin typeface="Bodoni MT" panose="02070603080606020203" pitchFamily="18" charset="0"/>
              </a:rPr>
              <a:t>PLAYER</a:t>
            </a:r>
            <a:r>
              <a:rPr lang="en-US" altLang="ko-KR" sz="1600" smtClean="0">
                <a:latin typeface="Bodoni MT" panose="02070603080606020203" pitchFamily="18" charset="0"/>
              </a:rPr>
              <a:t> </a:t>
            </a:r>
            <a:r>
              <a:rPr lang="ko-KR" altLang="en-US" sz="1600" smtClean="0">
                <a:latin typeface="Bodoni MT" panose="02070603080606020203" pitchFamily="18" charset="0"/>
              </a:rPr>
              <a:t>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394508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의사결정나무</a:t>
            </a:r>
            <a:endParaRPr lang="ko-KR" altLang="en-US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9287" y="716785"/>
            <a:ext cx="3803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의사결정나무 </a:t>
            </a:r>
            <a:r>
              <a:rPr lang="en-US" altLang="ko-KR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– Apple Data</a:t>
            </a:r>
            <a:endParaRPr lang="ko-KR" altLang="en-US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59152" y="670279"/>
            <a:ext cx="422985" cy="430931"/>
            <a:chOff x="5222417" y="5375913"/>
            <a:chExt cx="1695813" cy="1727669"/>
          </a:xfrm>
        </p:grpSpPr>
        <p:sp>
          <p:nvSpPr>
            <p:cNvPr id="27" name="육각형 26"/>
            <p:cNvSpPr/>
            <p:nvPr/>
          </p:nvSpPr>
          <p:spPr>
            <a:xfrm rot="5400000">
              <a:off x="5253759" y="5570816"/>
              <a:ext cx="1646304" cy="1419228"/>
            </a:xfrm>
            <a:prstGeom prst="hexagon">
              <a:avLst/>
            </a:prstGeom>
            <a:gradFill>
              <a:gsLst>
                <a:gs pos="50000">
                  <a:srgbClr val="FED75F"/>
                </a:gs>
                <a:gs pos="50000">
                  <a:srgbClr val="232122"/>
                </a:gs>
              </a:gsLst>
              <a:lin ang="5400000" scaled="1"/>
            </a:gradFill>
            <a:ln>
              <a:gradFill>
                <a:gsLst>
                  <a:gs pos="50000">
                    <a:srgbClr val="282628"/>
                  </a:gs>
                  <a:gs pos="50000">
                    <a:srgbClr val="FED75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2417" y="5375913"/>
              <a:ext cx="1695813" cy="1695450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37" y="1101211"/>
            <a:ext cx="5772014" cy="51856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8836" y="1101211"/>
            <a:ext cx="5779449" cy="302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19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75" t="17134" b="2656"/>
          <a:stretch/>
        </p:blipFill>
        <p:spPr>
          <a:xfrm>
            <a:off x="0" y="572656"/>
            <a:ext cx="12192000" cy="569514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0" y="10898809"/>
            <a:ext cx="12192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277552" y="4962613"/>
            <a:ext cx="5813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smtClean="0">
                <a:solidFill>
                  <a:schemeClr val="bg1"/>
                </a:solidFill>
                <a:effectLst>
                  <a:outerShdw blurRad="38100" dist="63500" dir="2700000" algn="tl">
                    <a:srgbClr val="000000"/>
                  </a:outerShdw>
                </a:effectLst>
                <a:latin typeface="Bodoni MT" panose="02070603080606020203" pitchFamily="18" charset="0"/>
              </a:rPr>
              <a:t>#9</a:t>
            </a:r>
            <a:r>
              <a:rPr lang="ko-KR" altLang="en-US" sz="2400" smtClean="0">
                <a:solidFill>
                  <a:schemeClr val="bg1"/>
                </a:solidFill>
                <a:effectLst>
                  <a:outerShdw blurRad="38100" dist="63500" dir="2700000" algn="tl">
                    <a:srgbClr val="000000"/>
                  </a:outerShdw>
                </a:effectLst>
                <a:latin typeface="Bodoni MT" panose="02070603080606020203" pitchFamily="18" charset="0"/>
              </a:rPr>
              <a:t>회말 </a:t>
            </a:r>
            <a:r>
              <a:rPr lang="en-US" altLang="ko-KR" sz="2400" smtClean="0">
                <a:solidFill>
                  <a:schemeClr val="bg1"/>
                </a:solidFill>
                <a:effectLst>
                  <a:outerShdw blurRad="38100" dist="63500" dir="2700000" algn="tl">
                    <a:srgbClr val="000000"/>
                  </a:outerShdw>
                </a:effectLst>
                <a:latin typeface="Bodoni MT" panose="02070603080606020203" pitchFamily="18" charset="0"/>
              </a:rPr>
              <a:t>2</a:t>
            </a:r>
            <a:r>
              <a:rPr lang="ko-KR" altLang="en-US" sz="2400" smtClean="0">
                <a:solidFill>
                  <a:schemeClr val="bg1"/>
                </a:solidFill>
                <a:effectLst>
                  <a:outerShdw blurRad="38100" dist="63500" dir="2700000" algn="tl">
                    <a:srgbClr val="000000"/>
                  </a:outerShdw>
                </a:effectLst>
                <a:latin typeface="Bodoni MT" panose="02070603080606020203" pitchFamily="18" charset="0"/>
              </a:rPr>
              <a:t>아웃</a:t>
            </a:r>
            <a:endParaRPr lang="en-US" altLang="ko-KR" sz="2400" smtClean="0">
              <a:solidFill>
                <a:schemeClr val="bg1"/>
              </a:solidFill>
              <a:effectLst>
                <a:outerShdw blurRad="38100" dist="63500" dir="2700000" algn="tl">
                  <a:srgbClr val="000000"/>
                </a:outerShdw>
              </a:effectLst>
              <a:latin typeface="Bodoni MT" panose="02070603080606020203" pitchFamily="18" charset="0"/>
            </a:endParaRPr>
          </a:p>
          <a:p>
            <a:pPr algn="r"/>
            <a:r>
              <a:rPr lang="en-US" altLang="ko-KR" sz="2400" smtClean="0">
                <a:solidFill>
                  <a:schemeClr val="bg1"/>
                </a:solidFill>
                <a:effectLst>
                  <a:outerShdw blurRad="38100" dist="63500" dir="2700000" algn="tl">
                    <a:srgbClr val="000000"/>
                  </a:outerShdw>
                </a:effectLst>
                <a:latin typeface="Bodoni MT" panose="02070603080606020203" pitchFamily="18" charset="0"/>
              </a:rPr>
              <a:t>#</a:t>
            </a:r>
            <a:r>
              <a:rPr lang="ko-KR" altLang="en-US" sz="2400" smtClean="0">
                <a:solidFill>
                  <a:schemeClr val="bg1"/>
                </a:solidFill>
                <a:effectLst>
                  <a:outerShdw blurRad="38100" dist="63500" dir="2700000" algn="tl">
                    <a:srgbClr val="000000"/>
                  </a:outerShdw>
                </a:effectLst>
                <a:latin typeface="Bodoni MT" panose="02070603080606020203" pitchFamily="18" charset="0"/>
              </a:rPr>
              <a:t>나는 </a:t>
            </a:r>
            <a:r>
              <a:rPr lang="en-US" altLang="ko-KR" sz="2400" b="1" smtClean="0">
                <a:solidFill>
                  <a:schemeClr val="bg1"/>
                </a:solidFill>
                <a:effectLst>
                  <a:outerShdw blurRad="38100" dist="63500" dir="2700000" algn="tl">
                    <a:srgbClr val="000000"/>
                  </a:outerShdw>
                </a:effectLst>
                <a:latin typeface="Bodoni MT" panose="02070603080606020203" pitchFamily="18" charset="0"/>
              </a:rPr>
              <a:t>PLAYER</a:t>
            </a:r>
            <a:r>
              <a:rPr lang="en-US" altLang="ko-KR" sz="2400" smtClean="0">
                <a:solidFill>
                  <a:schemeClr val="bg1"/>
                </a:solidFill>
                <a:effectLst>
                  <a:outerShdw blurRad="38100" dist="63500" dir="2700000" algn="tl">
                    <a:srgbClr val="000000"/>
                  </a:outerShdw>
                </a:effectLst>
                <a:latin typeface="Bodoni MT" panose="02070603080606020203" pitchFamily="18" charset="0"/>
              </a:rPr>
              <a:t> </a:t>
            </a:r>
            <a:r>
              <a:rPr lang="ko-KR" altLang="en-US" sz="2400" smtClean="0">
                <a:solidFill>
                  <a:schemeClr val="bg1"/>
                </a:solidFill>
                <a:effectLst>
                  <a:outerShdw blurRad="38100" dist="63500" dir="2700000" algn="tl">
                    <a:srgbClr val="000000"/>
                  </a:outerShdw>
                </a:effectLst>
                <a:latin typeface="Bodoni MT" panose="02070603080606020203" pitchFamily="18" charset="0"/>
              </a:rPr>
              <a:t>다</a:t>
            </a:r>
            <a:endParaRPr lang="ko-KR" altLang="en-US" sz="2400">
              <a:solidFill>
                <a:schemeClr val="bg1"/>
              </a:solidFill>
              <a:effectLst>
                <a:outerShdw blurRad="38100" dist="63500" dir="2700000" algn="tl">
                  <a:srgbClr val="000000"/>
                </a:outerShdw>
              </a:effectLst>
              <a:latin typeface="Bodoni MT" panose="02070603080606020203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89521" y="1702753"/>
            <a:ext cx="3003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Bodoni MT" panose="02070603080606020203" pitchFamily="18" charset="0"/>
              </a:rPr>
              <a:t>PLAYER MAKER </a:t>
            </a:r>
            <a:endParaRPr lang="ko-KR" altLang="en-US" sz="2800" b="1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6147" y="1011176"/>
            <a:ext cx="33337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플레이어 메이커</a:t>
            </a:r>
            <a:endParaRPr lang="ko-KR" altLang="en-US" sz="3200">
              <a:solidFill>
                <a:schemeClr val="bg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203369" y="1637761"/>
            <a:ext cx="4470231" cy="0"/>
          </a:xfrm>
          <a:prstGeom prst="line">
            <a:avLst/>
          </a:prstGeom>
          <a:ln>
            <a:gradFill flip="none" rotWithShape="1">
              <a:gsLst>
                <a:gs pos="75000">
                  <a:srgbClr val="FDF7C6"/>
                </a:gs>
                <a:gs pos="0">
                  <a:srgbClr val="FED75F"/>
                </a:gs>
                <a:gs pos="100000">
                  <a:srgbClr val="232122"/>
                </a:gs>
              </a:gsLst>
              <a:lin ang="10800000" scaled="1"/>
              <a:tileRect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727514" y="2820541"/>
            <a:ext cx="273696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mtClean="0">
                <a:solidFill>
                  <a:schemeClr val="bg1"/>
                </a:solidFill>
                <a:effectLst>
                  <a:outerShdw blurRad="38100" dist="63500" dir="2700000" algn="tl">
                    <a:srgbClr val="000000"/>
                  </a:outerShdw>
                </a:effectLst>
                <a:latin typeface="Bodoni MT" panose="02070603080606020203" pitchFamily="18" charset="0"/>
              </a:rPr>
              <a:t>Next Promotion </a:t>
            </a:r>
          </a:p>
          <a:p>
            <a:pPr algn="ctr"/>
            <a:r>
              <a:rPr lang="en-US" altLang="ko-KR" sz="4800">
                <a:solidFill>
                  <a:schemeClr val="bg1"/>
                </a:solidFill>
                <a:effectLst>
                  <a:outerShdw blurRad="38100" dist="63500" dir="2700000" algn="tl">
                    <a:srgbClr val="000000"/>
                  </a:outerShdw>
                </a:effectLst>
                <a:latin typeface="Bodoni MT" panose="02070603080606020203" pitchFamily="18" charset="0"/>
              </a:rPr>
              <a:t>R</a:t>
            </a:r>
            <a:endParaRPr lang="ko-KR" altLang="en-US" sz="4800">
              <a:solidFill>
                <a:schemeClr val="bg1"/>
              </a:solidFill>
              <a:effectLst>
                <a:outerShdw blurRad="38100" dist="63500" dir="2700000" algn="tl">
                  <a:srgbClr val="000000"/>
                </a:outerShdw>
              </a:effectLst>
              <a:latin typeface="Bodoni MT" panose="02070603080606020203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36946" y="131382"/>
            <a:ext cx="1928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latin typeface="빙그레 따옴체" panose="02030503000000000000" pitchFamily="18" charset="-127"/>
                <a:ea typeface="빙그레 따옴체" panose="02030503000000000000" pitchFamily="18" charset="-127"/>
              </a:defRPr>
            </a:lvl1pPr>
          </a:lstStyle>
          <a:p>
            <a:pPr algn="ctr"/>
            <a:r>
              <a:rPr lang="en-US" altLang="ko-KR" sz="1600">
                <a:latin typeface="Bodoni MT" panose="02070603080606020203" pitchFamily="18" charset="0"/>
              </a:rPr>
              <a:t>PLAYER MAKER </a:t>
            </a:r>
            <a:endParaRPr lang="ko-KR" altLang="en-US" sz="1600">
              <a:latin typeface="Bodoni MT" panose="02070603080606020203" pitchFamily="18" charset="0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826690" y="-20399"/>
            <a:ext cx="0" cy="593054"/>
          </a:xfrm>
          <a:prstGeom prst="line">
            <a:avLst/>
          </a:prstGeom>
          <a:ln w="28575">
            <a:gradFill flip="none" rotWithShape="1">
              <a:gsLst>
                <a:gs pos="0">
                  <a:srgbClr val="FED75F"/>
                </a:gs>
                <a:gs pos="100000">
                  <a:srgbClr val="232122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24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10898809"/>
            <a:ext cx="12192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761690" y="6299200"/>
            <a:ext cx="4430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smtClean="0">
                <a:latin typeface="Bodoni MT" panose="02070603080606020203" pitchFamily="18" charset="0"/>
              </a:rPr>
              <a:t>9</a:t>
            </a:r>
            <a:r>
              <a:rPr lang="ko-KR" altLang="en-US" sz="1600" smtClean="0">
                <a:latin typeface="Bodoni MT" panose="02070603080606020203" pitchFamily="18" charset="0"/>
              </a:rPr>
              <a:t>회말 </a:t>
            </a:r>
            <a:r>
              <a:rPr lang="en-US" altLang="ko-KR" sz="1600" smtClean="0">
                <a:latin typeface="Bodoni MT" panose="02070603080606020203" pitchFamily="18" charset="0"/>
              </a:rPr>
              <a:t>2</a:t>
            </a:r>
            <a:r>
              <a:rPr lang="ko-KR" altLang="en-US" sz="1600" smtClean="0">
                <a:latin typeface="Bodoni MT" panose="02070603080606020203" pitchFamily="18" charset="0"/>
              </a:rPr>
              <a:t>아웃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</a:p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나는 </a:t>
            </a:r>
            <a:r>
              <a:rPr lang="en-US" altLang="ko-KR" sz="1600" b="1" smtClean="0">
                <a:latin typeface="Bodoni MT" panose="02070603080606020203" pitchFamily="18" charset="0"/>
              </a:rPr>
              <a:t>PLAYER</a:t>
            </a:r>
            <a:r>
              <a:rPr lang="en-US" altLang="ko-KR" sz="1600" smtClean="0">
                <a:latin typeface="Bodoni MT" panose="02070603080606020203" pitchFamily="18" charset="0"/>
              </a:rPr>
              <a:t> </a:t>
            </a:r>
            <a:r>
              <a:rPr lang="ko-KR" altLang="en-US" sz="1600" smtClean="0">
                <a:latin typeface="Bodoni MT" panose="02070603080606020203" pitchFamily="18" charset="0"/>
              </a:rPr>
              <a:t>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36946" y="131382"/>
            <a:ext cx="1928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latin typeface="빙그레 따옴체" panose="02030503000000000000" pitchFamily="18" charset="-127"/>
                <a:ea typeface="빙그레 따옴체" panose="02030503000000000000" pitchFamily="18" charset="-127"/>
              </a:defRPr>
            </a:lvl1pPr>
          </a:lstStyle>
          <a:p>
            <a:pPr algn="ctr"/>
            <a:r>
              <a:rPr lang="en-US" altLang="ko-KR" sz="1600" dirty="0">
                <a:latin typeface="Bodoni MT" panose="02070603080606020203" pitchFamily="18" charset="0"/>
              </a:rPr>
              <a:t>PLAYER MAKER 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826690" y="-20399"/>
            <a:ext cx="0" cy="593054"/>
          </a:xfrm>
          <a:prstGeom prst="line">
            <a:avLst/>
          </a:prstGeom>
          <a:ln w="28575">
            <a:gradFill flip="none" rotWithShape="1">
              <a:gsLst>
                <a:gs pos="0">
                  <a:srgbClr val="FED75F"/>
                </a:gs>
                <a:gs pos="100000">
                  <a:srgbClr val="232122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733842" y="-62520"/>
            <a:ext cx="337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Next </a:t>
            </a:r>
            <a:r>
              <a:rPr lang="en-US" altLang="ko-KR" sz="2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Promotion </a:t>
            </a:r>
            <a:r>
              <a:rPr lang="en-US" altLang="ko-KR" sz="4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R</a:t>
            </a:r>
            <a:endParaRPr lang="ko-KR" altLang="en-US" sz="4000" dirty="0">
              <a:effectLst>
                <a:outerShdw blurRad="38100" dist="63500" dir="2700000" algn="tl">
                  <a:schemeClr val="bg1"/>
                </a:outerShdw>
              </a:effectLst>
              <a:latin typeface="Bodoni MT" panose="02070603080606020203" pitchFamily="18" charset="0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0" y="59112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0" y="629920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342963" y="2524462"/>
            <a:ext cx="35060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군집  분석</a:t>
            </a:r>
            <a:endParaRPr lang="en-US" altLang="ko-KR" sz="600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850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10898809"/>
            <a:ext cx="12192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36946" y="131382"/>
            <a:ext cx="1928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latin typeface="빙그레 따옴체" panose="02030503000000000000" pitchFamily="18" charset="-127"/>
                <a:ea typeface="빙그레 따옴체" panose="02030503000000000000" pitchFamily="18" charset="-127"/>
              </a:defRPr>
            </a:lvl1pPr>
          </a:lstStyle>
          <a:p>
            <a:pPr algn="ctr"/>
            <a:r>
              <a:rPr lang="en-US" altLang="ko-KR" sz="1600" dirty="0">
                <a:latin typeface="Bodoni MT" panose="02070603080606020203" pitchFamily="18" charset="0"/>
              </a:rPr>
              <a:t>PLAYER MAKER 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826690" y="-20399"/>
            <a:ext cx="0" cy="593054"/>
          </a:xfrm>
          <a:prstGeom prst="line">
            <a:avLst/>
          </a:prstGeom>
          <a:ln w="28575">
            <a:gradFill flip="none" rotWithShape="1">
              <a:gsLst>
                <a:gs pos="0">
                  <a:srgbClr val="FED75F"/>
                </a:gs>
                <a:gs pos="100000">
                  <a:srgbClr val="232122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0" y="59112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733842" y="-62520"/>
            <a:ext cx="337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Next </a:t>
            </a:r>
            <a:r>
              <a:rPr lang="en-US" altLang="ko-KR" sz="2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Promotion </a:t>
            </a:r>
            <a:r>
              <a:rPr lang="en-US" altLang="ko-KR" sz="4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R</a:t>
            </a:r>
            <a:endParaRPr lang="ko-KR" altLang="en-US" sz="4000" dirty="0">
              <a:effectLst>
                <a:outerShdw blurRad="38100" dist="63500" dir="2700000" algn="tl">
                  <a:schemeClr val="bg1"/>
                </a:outerShdw>
              </a:effectLst>
              <a:latin typeface="Bodoni MT" panose="02070603080606020203" pitchFamily="18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29920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61690" y="6299200"/>
            <a:ext cx="4430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>
                <a:latin typeface="Bodoni MT" panose="02070603080606020203" pitchFamily="18" charset="0"/>
              </a:rPr>
              <a:t>9</a:t>
            </a:r>
            <a:r>
              <a:rPr lang="ko-KR" altLang="en-US" sz="1600">
                <a:latin typeface="Bodoni MT" panose="02070603080606020203" pitchFamily="18" charset="0"/>
              </a:rPr>
              <a:t>회말 </a:t>
            </a:r>
            <a:r>
              <a:rPr lang="en-US" altLang="ko-KR" sz="1600">
                <a:latin typeface="Bodoni MT" panose="02070603080606020203" pitchFamily="18" charset="0"/>
              </a:rPr>
              <a:t>2</a:t>
            </a:r>
            <a:r>
              <a:rPr lang="ko-KR" altLang="en-US" sz="1600">
                <a:latin typeface="Bodoni MT" panose="02070603080606020203" pitchFamily="18" charset="0"/>
              </a:rPr>
              <a:t>아웃</a:t>
            </a:r>
            <a:r>
              <a:rPr lang="en-US" altLang="ko-KR" sz="1600">
                <a:latin typeface="Bodoni MT" panose="02070603080606020203" pitchFamily="18" charset="0"/>
              </a:rPr>
              <a:t>.</a:t>
            </a:r>
          </a:p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나는 </a:t>
            </a:r>
            <a:r>
              <a:rPr lang="en-US" altLang="ko-KR" sz="1600" b="1" smtClean="0">
                <a:latin typeface="Bodoni MT" panose="02070603080606020203" pitchFamily="18" charset="0"/>
              </a:rPr>
              <a:t>PLAYER</a:t>
            </a:r>
            <a:r>
              <a:rPr lang="en-US" altLang="ko-KR" sz="1600" smtClean="0">
                <a:latin typeface="Bodoni MT" panose="02070603080606020203" pitchFamily="18" charset="0"/>
              </a:rPr>
              <a:t> </a:t>
            </a:r>
            <a:r>
              <a:rPr lang="ko-KR" altLang="en-US" sz="1600" smtClean="0">
                <a:latin typeface="Bodoni MT" panose="02070603080606020203" pitchFamily="18" charset="0"/>
              </a:rPr>
              <a:t>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394508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군집분석</a:t>
            </a:r>
            <a:endParaRPr lang="ko-KR" altLang="en-US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9287" y="701459"/>
            <a:ext cx="161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군집분석이란</a:t>
            </a:r>
            <a:r>
              <a:rPr lang="en-US" altLang="ko-KR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?</a:t>
            </a:r>
            <a:endParaRPr lang="ko-KR" altLang="en-US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9152" y="670279"/>
            <a:ext cx="422985" cy="430931"/>
            <a:chOff x="5222417" y="5375913"/>
            <a:chExt cx="1695813" cy="1727669"/>
          </a:xfrm>
        </p:grpSpPr>
        <p:sp>
          <p:nvSpPr>
            <p:cNvPr id="19" name="육각형 18"/>
            <p:cNvSpPr/>
            <p:nvPr/>
          </p:nvSpPr>
          <p:spPr>
            <a:xfrm rot="5400000">
              <a:off x="5253759" y="5570816"/>
              <a:ext cx="1646304" cy="1419228"/>
            </a:xfrm>
            <a:prstGeom prst="hexagon">
              <a:avLst/>
            </a:prstGeom>
            <a:gradFill>
              <a:gsLst>
                <a:gs pos="50000">
                  <a:srgbClr val="FED75F"/>
                </a:gs>
                <a:gs pos="50000">
                  <a:srgbClr val="232122"/>
                </a:gs>
              </a:gsLst>
              <a:lin ang="5400000" scaled="1"/>
            </a:gradFill>
            <a:ln>
              <a:gradFill>
                <a:gsLst>
                  <a:gs pos="50000">
                    <a:srgbClr val="282628"/>
                  </a:gs>
                  <a:gs pos="50000">
                    <a:srgbClr val="FED75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2417" y="5375913"/>
              <a:ext cx="1695813" cy="1695450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179956" y="1081676"/>
            <a:ext cx="1201204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군집분석은 관찰된 개체들을 사전 지식이 없는 상태에서 유사성을 기준으로 집단을 분류하는데 사용되는 대표적인 비지도 학습 기법입니다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 기법의 특징은 결과에 대한 정확한 정답이 없다는 것입니다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따라서 이렇게 도출된 군집들에 대해 맞다 틀리다 할 수도 없고 왜 이렇게 분류됐는지 직관적으로</a:t>
            </a:r>
            <a:endParaRPr lang="en-US" altLang="ko-KR" sz="140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이해하기 어려울 때도 있습니다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하지만 기존의 선입견을 떠나 새롭게 분류된 군집 내 개체들 간의 유사점을 군집간의 차이점을 살펴봄으로써 새로운 통찰력을 얻고 적용할 수 있는 기회를 </a:t>
            </a:r>
            <a:endParaRPr lang="en-US" altLang="ko-KR" sz="140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얻을 수 있습니다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19034" y="3431838"/>
            <a:ext cx="1758900" cy="1758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2166" y="5226786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텍스트 형식의 문서</a:t>
            </a:r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798" y="3669851"/>
            <a:ext cx="1518539" cy="151853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020899" y="5226786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새로운 고객군 또는 시장군 </a:t>
            </a:r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5835191" y="3929499"/>
            <a:ext cx="1121789" cy="999241"/>
          </a:xfrm>
          <a:prstGeom prst="rightArrow">
            <a:avLst/>
          </a:prstGeom>
          <a:solidFill>
            <a:srgbClr val="FED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/>
          <p:nvPr/>
        </p:nvCxnSpPr>
        <p:spPr>
          <a:xfrm>
            <a:off x="7805895" y="3492918"/>
            <a:ext cx="3256368" cy="2103200"/>
          </a:xfrm>
          <a:prstGeom prst="bentConnector3">
            <a:avLst>
              <a:gd name="adj1" fmla="val 20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순서도: 대체 처리 23"/>
          <p:cNvSpPr/>
          <p:nvPr/>
        </p:nvSpPr>
        <p:spPr>
          <a:xfrm>
            <a:off x="8279820" y="3492917"/>
            <a:ext cx="1243003" cy="832812"/>
          </a:xfrm>
          <a:prstGeom prst="flowChartAlternateProcess">
            <a:avLst/>
          </a:prstGeom>
          <a:noFill/>
          <a:ln w="28575">
            <a:solidFill>
              <a:srgbClr val="FED7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smtClean="0">
                <a:solidFill>
                  <a:srgbClr val="FFC000"/>
                </a:solidFill>
              </a:rPr>
              <a:t>A</a:t>
            </a:r>
            <a:endParaRPr lang="ko-KR" altLang="en-US" b="1">
              <a:solidFill>
                <a:srgbClr val="FFC000"/>
              </a:solidFill>
            </a:endParaRPr>
          </a:p>
        </p:txBody>
      </p:sp>
      <p:sp>
        <p:nvSpPr>
          <p:cNvPr id="26" name="순서도: 대체 처리 25"/>
          <p:cNvSpPr/>
          <p:nvPr/>
        </p:nvSpPr>
        <p:spPr>
          <a:xfrm>
            <a:off x="9799085" y="4012713"/>
            <a:ext cx="1243003" cy="832812"/>
          </a:xfrm>
          <a:prstGeom prst="flowChartAlternateProcess">
            <a:avLst/>
          </a:prstGeom>
          <a:noFill/>
          <a:ln w="28575">
            <a:solidFill>
              <a:srgbClr val="1025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smtClean="0">
                <a:solidFill>
                  <a:srgbClr val="10259E"/>
                </a:solidFill>
              </a:rPr>
              <a:t>B</a:t>
            </a:r>
            <a:endParaRPr lang="ko-KR" altLang="en-US" b="1">
              <a:solidFill>
                <a:srgbClr val="10259E"/>
              </a:solidFill>
            </a:endParaRPr>
          </a:p>
        </p:txBody>
      </p:sp>
      <p:sp>
        <p:nvSpPr>
          <p:cNvPr id="27" name="순서도: 대체 처리 26"/>
          <p:cNvSpPr/>
          <p:nvPr/>
        </p:nvSpPr>
        <p:spPr>
          <a:xfrm>
            <a:off x="8464751" y="4548188"/>
            <a:ext cx="1243003" cy="832812"/>
          </a:xfrm>
          <a:prstGeom prst="flowChartAlternateProcess">
            <a:avLst/>
          </a:prstGeom>
          <a:noFill/>
          <a:ln w="28575">
            <a:solidFill>
              <a:srgbClr val="00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>
                <a:solidFill>
                  <a:srgbClr val="00C73C"/>
                </a:solidFill>
              </a:rPr>
              <a:t>C</a:t>
            </a:r>
            <a:endParaRPr lang="ko-KR" altLang="en-US" sz="3200" b="1">
              <a:solidFill>
                <a:srgbClr val="00C7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35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10898809"/>
            <a:ext cx="12192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36946" y="131382"/>
            <a:ext cx="1928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latin typeface="빙그레 따옴체" panose="02030503000000000000" pitchFamily="18" charset="-127"/>
                <a:ea typeface="빙그레 따옴체" panose="02030503000000000000" pitchFamily="18" charset="-127"/>
              </a:defRPr>
            </a:lvl1pPr>
          </a:lstStyle>
          <a:p>
            <a:pPr algn="ctr"/>
            <a:r>
              <a:rPr lang="en-US" altLang="ko-KR" sz="1600" dirty="0">
                <a:latin typeface="Bodoni MT" panose="02070603080606020203" pitchFamily="18" charset="0"/>
              </a:rPr>
              <a:t>PLAYER MAKER 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826690" y="-20399"/>
            <a:ext cx="0" cy="593054"/>
          </a:xfrm>
          <a:prstGeom prst="line">
            <a:avLst/>
          </a:prstGeom>
          <a:ln w="28575">
            <a:gradFill flip="none" rotWithShape="1">
              <a:gsLst>
                <a:gs pos="0">
                  <a:srgbClr val="FED75F"/>
                </a:gs>
                <a:gs pos="100000">
                  <a:srgbClr val="232122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0" y="59112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733842" y="-62520"/>
            <a:ext cx="337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Next </a:t>
            </a:r>
            <a:r>
              <a:rPr lang="en-US" altLang="ko-KR" sz="2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Promotion </a:t>
            </a:r>
            <a:r>
              <a:rPr lang="en-US" altLang="ko-KR" sz="4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R</a:t>
            </a:r>
            <a:endParaRPr lang="ko-KR" altLang="en-US" sz="4000" dirty="0">
              <a:effectLst>
                <a:outerShdw blurRad="38100" dist="63500" dir="2700000" algn="tl">
                  <a:schemeClr val="bg1"/>
                </a:outerShdw>
              </a:effectLst>
              <a:latin typeface="Bodoni MT" panose="02070603080606020203" pitchFamily="18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29920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61690" y="6299200"/>
            <a:ext cx="4430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>
                <a:latin typeface="Bodoni MT" panose="02070603080606020203" pitchFamily="18" charset="0"/>
              </a:rPr>
              <a:t>9</a:t>
            </a:r>
            <a:r>
              <a:rPr lang="ko-KR" altLang="en-US" sz="1600">
                <a:latin typeface="Bodoni MT" panose="02070603080606020203" pitchFamily="18" charset="0"/>
              </a:rPr>
              <a:t>회말 </a:t>
            </a:r>
            <a:r>
              <a:rPr lang="en-US" altLang="ko-KR" sz="1600">
                <a:latin typeface="Bodoni MT" panose="02070603080606020203" pitchFamily="18" charset="0"/>
              </a:rPr>
              <a:t>2</a:t>
            </a:r>
            <a:r>
              <a:rPr lang="ko-KR" altLang="en-US" sz="1600">
                <a:latin typeface="Bodoni MT" panose="02070603080606020203" pitchFamily="18" charset="0"/>
              </a:rPr>
              <a:t>아웃</a:t>
            </a:r>
            <a:r>
              <a:rPr lang="en-US" altLang="ko-KR" sz="1600">
                <a:latin typeface="Bodoni MT" panose="02070603080606020203" pitchFamily="18" charset="0"/>
              </a:rPr>
              <a:t>.</a:t>
            </a:r>
          </a:p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나는 </a:t>
            </a:r>
            <a:r>
              <a:rPr lang="en-US" altLang="ko-KR" sz="1600" b="1" smtClean="0">
                <a:latin typeface="Bodoni MT" panose="02070603080606020203" pitchFamily="18" charset="0"/>
              </a:rPr>
              <a:t>PLAYER</a:t>
            </a:r>
            <a:r>
              <a:rPr lang="en-US" altLang="ko-KR" sz="1600" smtClean="0">
                <a:latin typeface="Bodoni MT" panose="02070603080606020203" pitchFamily="18" charset="0"/>
              </a:rPr>
              <a:t> </a:t>
            </a:r>
            <a:r>
              <a:rPr lang="ko-KR" altLang="en-US" sz="1600" smtClean="0">
                <a:latin typeface="Bodoni MT" panose="02070603080606020203" pitchFamily="18" charset="0"/>
              </a:rPr>
              <a:t>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394508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군집분석</a:t>
            </a:r>
            <a:endParaRPr lang="ko-KR" altLang="en-US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9287" y="701459"/>
            <a:ext cx="386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계층적 군집분석과 비계층적 군집분석</a:t>
            </a:r>
            <a:endParaRPr lang="ko-KR" altLang="en-US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9152" y="670279"/>
            <a:ext cx="422985" cy="430931"/>
            <a:chOff x="5222417" y="5375913"/>
            <a:chExt cx="1695813" cy="1727669"/>
          </a:xfrm>
        </p:grpSpPr>
        <p:sp>
          <p:nvSpPr>
            <p:cNvPr id="19" name="육각형 18"/>
            <p:cNvSpPr/>
            <p:nvPr/>
          </p:nvSpPr>
          <p:spPr>
            <a:xfrm rot="5400000">
              <a:off x="5253759" y="5570816"/>
              <a:ext cx="1646304" cy="1419228"/>
            </a:xfrm>
            <a:prstGeom prst="hexagon">
              <a:avLst/>
            </a:prstGeom>
            <a:gradFill>
              <a:gsLst>
                <a:gs pos="50000">
                  <a:srgbClr val="FED75F"/>
                </a:gs>
                <a:gs pos="50000">
                  <a:srgbClr val="232122"/>
                </a:gs>
              </a:gsLst>
              <a:lin ang="5400000" scaled="1"/>
            </a:gradFill>
            <a:ln>
              <a:gradFill>
                <a:gsLst>
                  <a:gs pos="50000">
                    <a:srgbClr val="282628"/>
                  </a:gs>
                  <a:gs pos="50000">
                    <a:srgbClr val="FED75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2417" y="5375913"/>
              <a:ext cx="1695813" cy="1695450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179956" y="1081676"/>
            <a:ext cx="120120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군집분석은 군집을 이루는 방식에 따라 계층적 군집분석과 비계층적 군집분석으로 분류합니다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계층적 군집분석은 </a:t>
            </a:r>
            <a:endParaRPr lang="en-US" altLang="ko-KR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개체 하나로 시작하여 가장 가까이 있는 객체들을 순차적으로 군집화 하면서 군집의 수를 줄여나가는 방식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(Bottom- up)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과 </a:t>
            </a:r>
            <a:endParaRPr lang="en-US" altLang="ko-KR" sz="140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하나의 군집에서 출발해 군집을 세분화 하는 방식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(Top-Bottom)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 존재합니다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군집화 한다는 것은 가까운 개체들은 묶고 먼 개체들은 나누는 과정이라고 할 수 있습니다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이때 적용하는 개체간 거리의 기준에 따라 군집화 하는 방식도 나눠지게 됩니다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endParaRPr lang="en-US" altLang="ko-KR" sz="140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125979" y="4060029"/>
          <a:ext cx="9940042" cy="201903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86757">
                  <a:extLst>
                    <a:ext uri="{9D8B030D-6E8A-4147-A177-3AD203B41FA5}">
                      <a16:colId xmlns:a16="http://schemas.microsoft.com/office/drawing/2014/main" val="1835332478"/>
                    </a:ext>
                  </a:extLst>
                </a:gridCol>
                <a:gridCol w="6853285">
                  <a:extLst>
                    <a:ext uri="{9D8B030D-6E8A-4147-A177-3AD203B41FA5}">
                      <a16:colId xmlns:a16="http://schemas.microsoft.com/office/drawing/2014/main" val="3443019135"/>
                    </a:ext>
                  </a:extLst>
                </a:gridCol>
              </a:tblGrid>
              <a:tr h="342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군집방법</a:t>
                      </a:r>
                      <a:endParaRPr lang="ko-KR" altLang="en-US" sz="1600"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군집</a:t>
                      </a:r>
                      <a:r>
                        <a:rPr lang="ko-KR" altLang="en-US" sz="1600" baseline="0" smtClean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간 거리 기준</a:t>
                      </a:r>
                      <a:endParaRPr lang="ko-KR" altLang="en-US" sz="1600"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956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최단 연결법</a:t>
                      </a:r>
                      <a:endParaRPr lang="ko-KR" altLang="en-US" sz="1600"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군집에서 가장 가까이 있는 개체들의 거리</a:t>
                      </a:r>
                      <a:endParaRPr lang="ko-KR" altLang="en-US" sz="1600"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0798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최장 연결법</a:t>
                      </a:r>
                      <a:endParaRPr lang="ko-KR" altLang="en-US" sz="1600"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mtClean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군집에서 가장 멀리 있는 개체들의 거리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5874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평균 연결법</a:t>
                      </a:r>
                      <a:endParaRPr lang="ko-KR" altLang="en-US" sz="1600"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군집 간 모든 개체들의 거리의 평균값</a:t>
                      </a:r>
                      <a:endParaRPr lang="ko-KR" altLang="en-US" sz="1600"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6633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중심 연결법</a:t>
                      </a:r>
                      <a:endParaRPr lang="en-US" altLang="ko-KR" sz="1600" smtClean="0"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군집의 중심 간의 거리</a:t>
                      </a:r>
                      <a:endParaRPr lang="ko-KR" altLang="en-US" sz="1600"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743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와드</a:t>
                      </a:r>
                      <a:r>
                        <a:rPr lang="en-US" altLang="ko-KR" sz="1600" smtClean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(Ward)</a:t>
                      </a:r>
                      <a:r>
                        <a:rPr lang="en-US" altLang="ko-KR" sz="1600" baseline="0" smtClean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ko-KR" altLang="en-US" sz="1600" baseline="0" smtClean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연결법</a:t>
                      </a:r>
                      <a:endParaRPr lang="en-US" altLang="ko-KR" sz="1600" smtClean="0"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전체 개체의 편차제곱합에서 각 군집 내 편차제곱합을 뺀 값</a:t>
                      </a:r>
                      <a:endParaRPr lang="ko-KR" altLang="en-US" sz="1600"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268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10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10898809"/>
            <a:ext cx="12192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36946" y="131382"/>
            <a:ext cx="1928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latin typeface="빙그레 따옴체" panose="02030503000000000000" pitchFamily="18" charset="-127"/>
                <a:ea typeface="빙그레 따옴체" panose="02030503000000000000" pitchFamily="18" charset="-127"/>
              </a:defRPr>
            </a:lvl1pPr>
          </a:lstStyle>
          <a:p>
            <a:pPr algn="ctr"/>
            <a:r>
              <a:rPr lang="en-US" altLang="ko-KR" sz="1600" dirty="0">
                <a:latin typeface="Bodoni MT" panose="02070603080606020203" pitchFamily="18" charset="0"/>
              </a:rPr>
              <a:t>PLAYER MAKER 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826690" y="-20399"/>
            <a:ext cx="0" cy="593054"/>
          </a:xfrm>
          <a:prstGeom prst="line">
            <a:avLst/>
          </a:prstGeom>
          <a:ln w="28575">
            <a:gradFill flip="none" rotWithShape="1">
              <a:gsLst>
                <a:gs pos="0">
                  <a:srgbClr val="FED75F"/>
                </a:gs>
                <a:gs pos="100000">
                  <a:srgbClr val="232122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0" y="59112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733842" y="-62520"/>
            <a:ext cx="337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Next </a:t>
            </a:r>
            <a:r>
              <a:rPr lang="en-US" altLang="ko-KR" sz="2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Promotion </a:t>
            </a:r>
            <a:r>
              <a:rPr lang="en-US" altLang="ko-KR" sz="4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R</a:t>
            </a:r>
            <a:endParaRPr lang="ko-KR" altLang="en-US" sz="4000" dirty="0">
              <a:effectLst>
                <a:outerShdw blurRad="38100" dist="63500" dir="2700000" algn="tl">
                  <a:schemeClr val="bg1"/>
                </a:outerShdw>
              </a:effectLst>
              <a:latin typeface="Bodoni MT" panose="02070603080606020203" pitchFamily="18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29920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61690" y="6299200"/>
            <a:ext cx="4430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>
                <a:latin typeface="Bodoni MT" panose="02070603080606020203" pitchFamily="18" charset="0"/>
              </a:rPr>
              <a:t>9</a:t>
            </a:r>
            <a:r>
              <a:rPr lang="ko-KR" altLang="en-US" sz="1600">
                <a:latin typeface="Bodoni MT" panose="02070603080606020203" pitchFamily="18" charset="0"/>
              </a:rPr>
              <a:t>회말 </a:t>
            </a:r>
            <a:r>
              <a:rPr lang="en-US" altLang="ko-KR" sz="1600">
                <a:latin typeface="Bodoni MT" panose="02070603080606020203" pitchFamily="18" charset="0"/>
              </a:rPr>
              <a:t>2</a:t>
            </a:r>
            <a:r>
              <a:rPr lang="ko-KR" altLang="en-US" sz="1600">
                <a:latin typeface="Bodoni MT" panose="02070603080606020203" pitchFamily="18" charset="0"/>
              </a:rPr>
              <a:t>아웃</a:t>
            </a:r>
            <a:r>
              <a:rPr lang="en-US" altLang="ko-KR" sz="1600">
                <a:latin typeface="Bodoni MT" panose="02070603080606020203" pitchFamily="18" charset="0"/>
              </a:rPr>
              <a:t>.</a:t>
            </a:r>
          </a:p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나는 </a:t>
            </a:r>
            <a:r>
              <a:rPr lang="en-US" altLang="ko-KR" sz="1600" b="1" smtClean="0">
                <a:latin typeface="Bodoni MT" panose="02070603080606020203" pitchFamily="18" charset="0"/>
              </a:rPr>
              <a:t>PLAYER</a:t>
            </a:r>
            <a:r>
              <a:rPr lang="en-US" altLang="ko-KR" sz="1600" smtClean="0">
                <a:latin typeface="Bodoni MT" panose="02070603080606020203" pitchFamily="18" charset="0"/>
              </a:rPr>
              <a:t> </a:t>
            </a:r>
            <a:r>
              <a:rPr lang="ko-KR" altLang="en-US" sz="1600" smtClean="0">
                <a:latin typeface="Bodoni MT" panose="02070603080606020203" pitchFamily="18" charset="0"/>
              </a:rPr>
              <a:t>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394508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군집분석</a:t>
            </a:r>
            <a:endParaRPr lang="ko-KR" altLang="en-US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9287" y="70145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덴드로그램</a:t>
            </a:r>
            <a:endParaRPr lang="ko-KR" altLang="en-US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9152" y="670279"/>
            <a:ext cx="422985" cy="430931"/>
            <a:chOff x="5222417" y="5375913"/>
            <a:chExt cx="1695813" cy="1727669"/>
          </a:xfrm>
        </p:grpSpPr>
        <p:sp>
          <p:nvSpPr>
            <p:cNvPr id="19" name="육각형 18"/>
            <p:cNvSpPr/>
            <p:nvPr/>
          </p:nvSpPr>
          <p:spPr>
            <a:xfrm rot="5400000">
              <a:off x="5253759" y="5570816"/>
              <a:ext cx="1646304" cy="1419228"/>
            </a:xfrm>
            <a:prstGeom prst="hexagon">
              <a:avLst/>
            </a:prstGeom>
            <a:gradFill>
              <a:gsLst>
                <a:gs pos="50000">
                  <a:srgbClr val="FED75F"/>
                </a:gs>
                <a:gs pos="50000">
                  <a:srgbClr val="232122"/>
                </a:gs>
              </a:gsLst>
              <a:lin ang="5400000" scaled="1"/>
            </a:gradFill>
            <a:ln>
              <a:gradFill>
                <a:gsLst>
                  <a:gs pos="50000">
                    <a:srgbClr val="282628"/>
                  </a:gs>
                  <a:gs pos="50000">
                    <a:srgbClr val="FED75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2417" y="5375913"/>
              <a:ext cx="1695813" cy="1695450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179956" y="1081676"/>
            <a:ext cx="12012044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아래의 그림은 군집의 형태를 나무 모양의 계층구조로 시각화한 덴드로그램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(Dendrogram)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이며 군집 수 변화에 따른 군집의 형성 과정을 쉽게 파악할 수 </a:t>
            </a:r>
            <a:endParaRPr lang="en-US" altLang="ko-KR" sz="140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있습니다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예를들어 군집 수를 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3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개로 설정한다면 첫 번째 군집은 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‘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식품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’ ,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두번째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군집은 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‘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외식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’, ‘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산업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’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세번째 군집은 나머지로 나눠 형성할 수도 있습니다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이처럼 계층적 군집분석은 한 번의 분석으로 군집 수에 따른 군집 결과를 순차적으로 확인할 수 있습니다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하지만 데이터의 수가 커지다 보면 군집분석을 진행하는데 시간 소요가 커지며 이해 혹은 해석을 하는데 있어서 어려움을 겪을 수 있습니다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그렇기에 군집분석을 빅데이터에 활용하려면 일부 샘플에 먼저 계층적 군집분석을 수행한 후 결과를 확인하고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이후 비계층적 군집분석의 군집 수를 결정하는 </a:t>
            </a:r>
            <a:endParaRPr lang="en-US" altLang="ko-KR" sz="140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참고자료 정도로 활용하시면 좋습니다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663" y="3274725"/>
            <a:ext cx="5668179" cy="301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99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10898809"/>
            <a:ext cx="12192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36946" y="131382"/>
            <a:ext cx="1928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latin typeface="빙그레 따옴체" panose="02030503000000000000" pitchFamily="18" charset="-127"/>
                <a:ea typeface="빙그레 따옴체" panose="02030503000000000000" pitchFamily="18" charset="-127"/>
              </a:defRPr>
            </a:lvl1pPr>
          </a:lstStyle>
          <a:p>
            <a:pPr algn="ctr"/>
            <a:r>
              <a:rPr lang="en-US" altLang="ko-KR" sz="1600" dirty="0">
                <a:latin typeface="Bodoni MT" panose="02070603080606020203" pitchFamily="18" charset="0"/>
              </a:rPr>
              <a:t>PLAYER MAKER 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826690" y="-20399"/>
            <a:ext cx="0" cy="593054"/>
          </a:xfrm>
          <a:prstGeom prst="line">
            <a:avLst/>
          </a:prstGeom>
          <a:ln w="28575">
            <a:gradFill flip="none" rotWithShape="1">
              <a:gsLst>
                <a:gs pos="0">
                  <a:srgbClr val="FED75F"/>
                </a:gs>
                <a:gs pos="100000">
                  <a:srgbClr val="232122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0" y="59112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733842" y="-62520"/>
            <a:ext cx="337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Next </a:t>
            </a:r>
            <a:r>
              <a:rPr lang="en-US" altLang="ko-KR" sz="2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Promotion </a:t>
            </a:r>
            <a:r>
              <a:rPr lang="en-US" altLang="ko-KR" sz="4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R</a:t>
            </a:r>
            <a:endParaRPr lang="ko-KR" altLang="en-US" sz="4000" dirty="0">
              <a:effectLst>
                <a:outerShdw blurRad="38100" dist="63500" dir="2700000" algn="tl">
                  <a:schemeClr val="bg1"/>
                </a:outerShdw>
              </a:effectLst>
              <a:latin typeface="Bodoni MT" panose="02070603080606020203" pitchFamily="18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29920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61690" y="6299200"/>
            <a:ext cx="4430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>
                <a:latin typeface="Bodoni MT" panose="02070603080606020203" pitchFamily="18" charset="0"/>
              </a:rPr>
              <a:t>9</a:t>
            </a:r>
            <a:r>
              <a:rPr lang="ko-KR" altLang="en-US" sz="1600">
                <a:latin typeface="Bodoni MT" panose="02070603080606020203" pitchFamily="18" charset="0"/>
              </a:rPr>
              <a:t>회말 </a:t>
            </a:r>
            <a:r>
              <a:rPr lang="en-US" altLang="ko-KR" sz="1600">
                <a:latin typeface="Bodoni MT" panose="02070603080606020203" pitchFamily="18" charset="0"/>
              </a:rPr>
              <a:t>2</a:t>
            </a:r>
            <a:r>
              <a:rPr lang="ko-KR" altLang="en-US" sz="1600">
                <a:latin typeface="Bodoni MT" panose="02070603080606020203" pitchFamily="18" charset="0"/>
              </a:rPr>
              <a:t>아웃</a:t>
            </a:r>
            <a:r>
              <a:rPr lang="en-US" altLang="ko-KR" sz="1600">
                <a:latin typeface="Bodoni MT" panose="02070603080606020203" pitchFamily="18" charset="0"/>
              </a:rPr>
              <a:t>.</a:t>
            </a:r>
          </a:p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나는 </a:t>
            </a:r>
            <a:r>
              <a:rPr lang="en-US" altLang="ko-KR" sz="1600" b="1" smtClean="0">
                <a:latin typeface="Bodoni MT" panose="02070603080606020203" pitchFamily="18" charset="0"/>
              </a:rPr>
              <a:t>PLAYER</a:t>
            </a:r>
            <a:r>
              <a:rPr lang="en-US" altLang="ko-KR" sz="1600" smtClean="0">
                <a:latin typeface="Bodoni MT" panose="02070603080606020203" pitchFamily="18" charset="0"/>
              </a:rPr>
              <a:t> </a:t>
            </a:r>
            <a:r>
              <a:rPr lang="ko-KR" altLang="en-US" sz="1600" smtClean="0">
                <a:latin typeface="Bodoni MT" panose="02070603080606020203" pitchFamily="18" charset="0"/>
              </a:rPr>
              <a:t>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394508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군집분석</a:t>
            </a:r>
            <a:endParaRPr lang="ko-KR" altLang="en-US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9287" y="701459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비계층적 군집분석</a:t>
            </a:r>
            <a:endParaRPr lang="ko-KR" altLang="en-US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9152" y="670279"/>
            <a:ext cx="422985" cy="430931"/>
            <a:chOff x="5222417" y="5375913"/>
            <a:chExt cx="1695813" cy="1727669"/>
          </a:xfrm>
        </p:grpSpPr>
        <p:sp>
          <p:nvSpPr>
            <p:cNvPr id="19" name="육각형 18"/>
            <p:cNvSpPr/>
            <p:nvPr/>
          </p:nvSpPr>
          <p:spPr>
            <a:xfrm rot="5400000">
              <a:off x="5253759" y="5570816"/>
              <a:ext cx="1646304" cy="1419228"/>
            </a:xfrm>
            <a:prstGeom prst="hexagon">
              <a:avLst/>
            </a:prstGeom>
            <a:gradFill>
              <a:gsLst>
                <a:gs pos="50000">
                  <a:srgbClr val="FED75F"/>
                </a:gs>
                <a:gs pos="50000">
                  <a:srgbClr val="232122"/>
                </a:gs>
              </a:gsLst>
              <a:lin ang="5400000" scaled="1"/>
            </a:gradFill>
            <a:ln>
              <a:gradFill>
                <a:gsLst>
                  <a:gs pos="50000">
                    <a:srgbClr val="282628"/>
                  </a:gs>
                  <a:gs pos="50000">
                    <a:srgbClr val="FED75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2417" y="5375913"/>
              <a:ext cx="1695813" cy="1695450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179956" y="1081676"/>
            <a:ext cx="1201204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비계층적 군집분석은 계층적 군집분석과 달리 도출할 군집 수를 미리 먼저 정의하고 그 군집 수에 최적화된 군집을 도출하는 기법입니다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대표적인 비계층적 군집방법으로는 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k-means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알고리즘과 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k-medoids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알고리즘이 있습니다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9287" y="2522820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k-means</a:t>
            </a:r>
            <a:endParaRPr lang="ko-KR" altLang="en-US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9152" y="2491640"/>
            <a:ext cx="422985" cy="430931"/>
            <a:chOff x="5222417" y="5375913"/>
            <a:chExt cx="1695813" cy="1727669"/>
          </a:xfrm>
        </p:grpSpPr>
        <p:sp>
          <p:nvSpPr>
            <p:cNvPr id="23" name="육각형 22"/>
            <p:cNvSpPr/>
            <p:nvPr/>
          </p:nvSpPr>
          <p:spPr>
            <a:xfrm rot="5400000">
              <a:off x="5253759" y="5570816"/>
              <a:ext cx="1646304" cy="1419228"/>
            </a:xfrm>
            <a:prstGeom prst="hexagon">
              <a:avLst/>
            </a:prstGeom>
            <a:gradFill>
              <a:gsLst>
                <a:gs pos="50000">
                  <a:srgbClr val="FED75F"/>
                </a:gs>
                <a:gs pos="50000">
                  <a:srgbClr val="232122"/>
                </a:gs>
              </a:gsLst>
              <a:lin ang="5400000" scaled="1"/>
            </a:gradFill>
            <a:ln>
              <a:gradFill>
                <a:gsLst>
                  <a:gs pos="50000">
                    <a:srgbClr val="282628"/>
                  </a:gs>
                  <a:gs pos="50000">
                    <a:srgbClr val="FED75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2417" y="5375913"/>
              <a:ext cx="1695813" cy="1695450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203092" y="3058478"/>
            <a:ext cx="1201204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비계층적 군집분석의 대표적인 방법으로는 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k-means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군집분석이 있습니다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비계층적 군집분석은 자료에 있는 각 개체를 그룹화 하여 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k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개의 군집으로 만드는</a:t>
            </a:r>
            <a:endParaRPr lang="en-US" altLang="ko-KR" sz="140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방법입니다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초기 군집수에 따라 결과가 많이 달라지는데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다양한 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k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를 넣어본 후 가장 좋은 결과를 선택하면 됩니다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따라서 군집수 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k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는 분석 전에 설정하거나 분석과정에서</a:t>
            </a:r>
            <a:endParaRPr lang="en-US" altLang="ko-KR" sz="140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결정됩니다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108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10898809"/>
            <a:ext cx="12192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36946" y="131382"/>
            <a:ext cx="1928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latin typeface="빙그레 따옴체" panose="02030503000000000000" pitchFamily="18" charset="-127"/>
                <a:ea typeface="빙그레 따옴체" panose="02030503000000000000" pitchFamily="18" charset="-127"/>
              </a:defRPr>
            </a:lvl1pPr>
          </a:lstStyle>
          <a:p>
            <a:pPr algn="ctr"/>
            <a:r>
              <a:rPr lang="en-US" altLang="ko-KR" sz="1600" dirty="0">
                <a:latin typeface="Bodoni MT" panose="02070603080606020203" pitchFamily="18" charset="0"/>
              </a:rPr>
              <a:t>PLAYER MAKER 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826690" y="-20399"/>
            <a:ext cx="0" cy="593054"/>
          </a:xfrm>
          <a:prstGeom prst="line">
            <a:avLst/>
          </a:prstGeom>
          <a:ln w="28575">
            <a:gradFill flip="none" rotWithShape="1">
              <a:gsLst>
                <a:gs pos="0">
                  <a:srgbClr val="FED75F"/>
                </a:gs>
                <a:gs pos="100000">
                  <a:srgbClr val="232122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0" y="59112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733842" y="-62520"/>
            <a:ext cx="337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Next </a:t>
            </a:r>
            <a:r>
              <a:rPr lang="en-US" altLang="ko-KR" sz="2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Promotion </a:t>
            </a:r>
            <a:r>
              <a:rPr lang="en-US" altLang="ko-KR" sz="4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R</a:t>
            </a:r>
            <a:endParaRPr lang="ko-KR" altLang="en-US" sz="4000" dirty="0">
              <a:effectLst>
                <a:outerShdw blurRad="38100" dist="63500" dir="2700000" algn="tl">
                  <a:schemeClr val="bg1"/>
                </a:outerShdw>
              </a:effectLst>
              <a:latin typeface="Bodoni MT" panose="02070603080606020203" pitchFamily="18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29920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61690" y="6299200"/>
            <a:ext cx="4430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>
                <a:latin typeface="Bodoni MT" panose="02070603080606020203" pitchFamily="18" charset="0"/>
              </a:rPr>
              <a:t>9</a:t>
            </a:r>
            <a:r>
              <a:rPr lang="ko-KR" altLang="en-US" sz="1600">
                <a:latin typeface="Bodoni MT" panose="02070603080606020203" pitchFamily="18" charset="0"/>
              </a:rPr>
              <a:t>회말 </a:t>
            </a:r>
            <a:r>
              <a:rPr lang="en-US" altLang="ko-KR" sz="1600">
                <a:latin typeface="Bodoni MT" panose="02070603080606020203" pitchFamily="18" charset="0"/>
              </a:rPr>
              <a:t>2</a:t>
            </a:r>
            <a:r>
              <a:rPr lang="ko-KR" altLang="en-US" sz="1600">
                <a:latin typeface="Bodoni MT" panose="02070603080606020203" pitchFamily="18" charset="0"/>
              </a:rPr>
              <a:t>아웃</a:t>
            </a:r>
            <a:r>
              <a:rPr lang="en-US" altLang="ko-KR" sz="1600">
                <a:latin typeface="Bodoni MT" panose="02070603080606020203" pitchFamily="18" charset="0"/>
              </a:rPr>
              <a:t>.</a:t>
            </a:r>
          </a:p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나는 </a:t>
            </a:r>
            <a:r>
              <a:rPr lang="en-US" altLang="ko-KR" sz="1600" b="1" smtClean="0">
                <a:latin typeface="Bodoni MT" panose="02070603080606020203" pitchFamily="18" charset="0"/>
              </a:rPr>
              <a:t>PLAYER</a:t>
            </a:r>
            <a:r>
              <a:rPr lang="en-US" altLang="ko-KR" sz="1600" smtClean="0">
                <a:latin typeface="Bodoni MT" panose="02070603080606020203" pitchFamily="18" charset="0"/>
              </a:rPr>
              <a:t> </a:t>
            </a:r>
            <a:r>
              <a:rPr lang="ko-KR" altLang="en-US" sz="1600" smtClean="0">
                <a:latin typeface="Bodoni MT" panose="02070603080606020203" pitchFamily="18" charset="0"/>
              </a:rPr>
              <a:t>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394508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군집분석</a:t>
            </a:r>
            <a:endParaRPr lang="ko-KR" altLang="en-US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9287" y="701459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k-means</a:t>
            </a:r>
            <a:endParaRPr lang="ko-KR" altLang="en-US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9152" y="670279"/>
            <a:ext cx="422985" cy="430931"/>
            <a:chOff x="5222417" y="5375913"/>
            <a:chExt cx="1695813" cy="1727669"/>
          </a:xfrm>
        </p:grpSpPr>
        <p:sp>
          <p:nvSpPr>
            <p:cNvPr id="19" name="육각형 18"/>
            <p:cNvSpPr/>
            <p:nvPr/>
          </p:nvSpPr>
          <p:spPr>
            <a:xfrm rot="5400000">
              <a:off x="5253759" y="5570816"/>
              <a:ext cx="1646304" cy="1419228"/>
            </a:xfrm>
            <a:prstGeom prst="hexagon">
              <a:avLst/>
            </a:prstGeom>
            <a:gradFill>
              <a:gsLst>
                <a:gs pos="50000">
                  <a:srgbClr val="FED75F"/>
                </a:gs>
                <a:gs pos="50000">
                  <a:srgbClr val="232122"/>
                </a:gs>
              </a:gsLst>
              <a:lin ang="5400000" scaled="1"/>
            </a:gradFill>
            <a:ln>
              <a:gradFill>
                <a:gsLst>
                  <a:gs pos="50000">
                    <a:srgbClr val="282628"/>
                  </a:gs>
                  <a:gs pos="50000">
                    <a:srgbClr val="FED75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2417" y="5375913"/>
              <a:ext cx="1695813" cy="1695450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87" y="1226304"/>
            <a:ext cx="5382643" cy="240635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621" y="1226304"/>
            <a:ext cx="6009379" cy="145490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82621" y="2823623"/>
            <a:ext cx="58182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▶ 군집분석을 위해 연속형 종속변수를 범주형 종속변수로 변환하여 줍니다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endParaRPr lang="en-US" altLang="ko-KR" sz="140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endParaRPr lang="ko-KR" altLang="en-US" sz="140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87" y="3866281"/>
            <a:ext cx="5382643" cy="13832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2621" y="3864784"/>
            <a:ext cx="6009379" cy="130903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182621" y="5244974"/>
            <a:ext cx="6309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▶ 각 독립변수들은 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scale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함수를 통해 정규화 작업을 진행해 줍니다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endParaRPr lang="en-US" altLang="ko-KR" sz="140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endParaRPr lang="ko-KR" altLang="en-US" sz="140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14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10898809"/>
            <a:ext cx="12192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36946" y="131382"/>
            <a:ext cx="1928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latin typeface="빙그레 따옴체" panose="02030503000000000000" pitchFamily="18" charset="-127"/>
                <a:ea typeface="빙그레 따옴체" panose="02030503000000000000" pitchFamily="18" charset="-127"/>
              </a:defRPr>
            </a:lvl1pPr>
          </a:lstStyle>
          <a:p>
            <a:pPr algn="ctr"/>
            <a:r>
              <a:rPr lang="en-US" altLang="ko-KR" sz="1600" dirty="0">
                <a:latin typeface="Bodoni MT" panose="02070603080606020203" pitchFamily="18" charset="0"/>
              </a:rPr>
              <a:t>PLAYER MAKER 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826690" y="-20399"/>
            <a:ext cx="0" cy="593054"/>
          </a:xfrm>
          <a:prstGeom prst="line">
            <a:avLst/>
          </a:prstGeom>
          <a:ln w="28575">
            <a:gradFill flip="none" rotWithShape="1">
              <a:gsLst>
                <a:gs pos="0">
                  <a:srgbClr val="FED75F"/>
                </a:gs>
                <a:gs pos="100000">
                  <a:srgbClr val="232122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0" y="59112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733842" y="-62520"/>
            <a:ext cx="337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Next </a:t>
            </a:r>
            <a:r>
              <a:rPr lang="en-US" altLang="ko-KR" sz="2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Promotion </a:t>
            </a:r>
            <a:r>
              <a:rPr lang="en-US" altLang="ko-KR" sz="4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R</a:t>
            </a:r>
            <a:endParaRPr lang="ko-KR" altLang="en-US" sz="4000" dirty="0">
              <a:effectLst>
                <a:outerShdw blurRad="38100" dist="63500" dir="2700000" algn="tl">
                  <a:schemeClr val="bg1"/>
                </a:outerShdw>
              </a:effectLst>
              <a:latin typeface="Bodoni MT" panose="02070603080606020203" pitchFamily="18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29920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61690" y="6299200"/>
            <a:ext cx="4430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>
                <a:latin typeface="Bodoni MT" panose="02070603080606020203" pitchFamily="18" charset="0"/>
              </a:rPr>
              <a:t>9</a:t>
            </a:r>
            <a:r>
              <a:rPr lang="ko-KR" altLang="en-US" sz="1600">
                <a:latin typeface="Bodoni MT" panose="02070603080606020203" pitchFamily="18" charset="0"/>
              </a:rPr>
              <a:t>회말 </a:t>
            </a:r>
            <a:r>
              <a:rPr lang="en-US" altLang="ko-KR" sz="1600">
                <a:latin typeface="Bodoni MT" panose="02070603080606020203" pitchFamily="18" charset="0"/>
              </a:rPr>
              <a:t>2</a:t>
            </a:r>
            <a:r>
              <a:rPr lang="ko-KR" altLang="en-US" sz="1600">
                <a:latin typeface="Bodoni MT" panose="02070603080606020203" pitchFamily="18" charset="0"/>
              </a:rPr>
              <a:t>아웃</a:t>
            </a:r>
            <a:r>
              <a:rPr lang="en-US" altLang="ko-KR" sz="1600">
                <a:latin typeface="Bodoni MT" panose="02070603080606020203" pitchFamily="18" charset="0"/>
              </a:rPr>
              <a:t>.</a:t>
            </a:r>
          </a:p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나는 </a:t>
            </a:r>
            <a:r>
              <a:rPr lang="en-US" altLang="ko-KR" sz="1600" b="1" smtClean="0">
                <a:latin typeface="Bodoni MT" panose="02070603080606020203" pitchFamily="18" charset="0"/>
              </a:rPr>
              <a:t>PLAYER</a:t>
            </a:r>
            <a:r>
              <a:rPr lang="en-US" altLang="ko-KR" sz="1600" smtClean="0">
                <a:latin typeface="Bodoni MT" panose="02070603080606020203" pitchFamily="18" charset="0"/>
              </a:rPr>
              <a:t> </a:t>
            </a:r>
            <a:r>
              <a:rPr lang="ko-KR" altLang="en-US" sz="1600" smtClean="0">
                <a:latin typeface="Bodoni MT" panose="02070603080606020203" pitchFamily="18" charset="0"/>
              </a:rPr>
              <a:t>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394508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군집분석</a:t>
            </a:r>
            <a:endParaRPr lang="ko-KR" altLang="en-US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9287" y="701459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k-means</a:t>
            </a:r>
            <a:endParaRPr lang="ko-KR" altLang="en-US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9152" y="670279"/>
            <a:ext cx="422985" cy="430931"/>
            <a:chOff x="5222417" y="5375913"/>
            <a:chExt cx="1695813" cy="1727669"/>
          </a:xfrm>
        </p:grpSpPr>
        <p:sp>
          <p:nvSpPr>
            <p:cNvPr id="19" name="육각형 18"/>
            <p:cNvSpPr/>
            <p:nvPr/>
          </p:nvSpPr>
          <p:spPr>
            <a:xfrm rot="5400000">
              <a:off x="5253759" y="5570816"/>
              <a:ext cx="1646304" cy="1419228"/>
            </a:xfrm>
            <a:prstGeom prst="hexagon">
              <a:avLst/>
            </a:prstGeom>
            <a:gradFill>
              <a:gsLst>
                <a:gs pos="50000">
                  <a:srgbClr val="FED75F"/>
                </a:gs>
                <a:gs pos="50000">
                  <a:srgbClr val="232122"/>
                </a:gs>
              </a:gsLst>
              <a:lin ang="5400000" scaled="1"/>
            </a:gradFill>
            <a:ln>
              <a:gradFill>
                <a:gsLst>
                  <a:gs pos="50000">
                    <a:srgbClr val="282628"/>
                  </a:gs>
                  <a:gs pos="50000">
                    <a:srgbClr val="FED75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2417" y="5375913"/>
              <a:ext cx="1695813" cy="1695450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89" y="3763064"/>
            <a:ext cx="6578661" cy="18891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89" y="1328174"/>
            <a:ext cx="4510662" cy="15649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289" y="5750015"/>
            <a:ext cx="2329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 </a:t>
            </a:r>
            <a:r>
              <a:rPr lang="ko-KR" altLang="en-US" sz="16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각 데이터가 속한 군집 </a:t>
            </a:r>
            <a:endParaRPr lang="ko-KR" altLang="en-US" sz="160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95289" y="5126783"/>
            <a:ext cx="387366" cy="365760"/>
          </a:xfrm>
          <a:prstGeom prst="ellipse">
            <a:avLst/>
          </a:prstGeom>
          <a:noFill/>
          <a:ln>
            <a:solidFill>
              <a:srgbClr val="FED7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2253700" y="4088500"/>
            <a:ext cx="752574" cy="365760"/>
          </a:xfrm>
          <a:prstGeom prst="ellipse">
            <a:avLst/>
          </a:prstGeom>
          <a:noFill/>
          <a:ln>
            <a:solidFill>
              <a:srgbClr val="FED7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006274" y="4102103"/>
            <a:ext cx="2839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mtClean="0">
                <a:solidFill>
                  <a:srgbClr val="FED75F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 3</a:t>
            </a:r>
            <a:r>
              <a:rPr lang="ko-KR" altLang="en-US" sz="1600" b="1" smtClean="0">
                <a:solidFill>
                  <a:srgbClr val="FED75F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개 분류에 속한 데이터의 수</a:t>
            </a:r>
            <a:endParaRPr lang="ko-KR" altLang="en-US" sz="1600" b="1">
              <a:solidFill>
                <a:srgbClr val="FED75F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3950" y="699880"/>
            <a:ext cx="5481913" cy="411143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923112" y="690574"/>
            <a:ext cx="3079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 </a:t>
            </a:r>
            <a:r>
              <a:rPr lang="ko-KR" altLang="en-US" sz="16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각 데이터가 속한 군집 시각화   </a:t>
            </a:r>
            <a:endParaRPr lang="ko-KR" altLang="en-US" sz="1600" b="1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770156" y="4811315"/>
            <a:ext cx="55178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▶</a:t>
            </a:r>
            <a:r>
              <a:rPr lang="en-US" altLang="ko-KR" sz="16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6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데이터에 대한 분포가 명확하게 이뤄지지 않은 듯 보입니다</a:t>
            </a:r>
            <a:r>
              <a:rPr lang="en-US" altLang="ko-KR" sz="16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r>
              <a:rPr lang="ko-KR" altLang="en-US" sz="16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이러한 현상은 변수의 수가 너무 많은 것을 원인으로 의심해 </a:t>
            </a:r>
            <a:endParaRPr lang="en-US" altLang="ko-KR" sz="160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ko-KR" altLang="en-US" sz="16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볼 수 있습니다</a:t>
            </a:r>
            <a:r>
              <a:rPr lang="en-US" altLang="ko-KR" sz="16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r>
              <a:rPr lang="ko-KR" altLang="en-US" sz="16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따라서 이 경우에는 희소 </a:t>
            </a:r>
            <a:r>
              <a:rPr lang="en-US" altLang="ko-KR" sz="16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k-means </a:t>
            </a:r>
            <a:r>
              <a:rPr lang="ko-KR" altLang="en-US" sz="16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군집분석을 수행할 필요가 </a:t>
            </a:r>
            <a:endParaRPr lang="en-US" altLang="ko-KR" sz="160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ko-KR" altLang="en-US" sz="16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있습니다</a:t>
            </a:r>
            <a:r>
              <a:rPr lang="en-US" altLang="ko-KR" sz="16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5289" y="2968998"/>
            <a:ext cx="58528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 kmeans </a:t>
            </a:r>
            <a:r>
              <a:rPr lang="ko-KR" altLang="en-US" sz="16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함수를 통해 데이터와 군집수를 선정해 줄 수 있습니다</a:t>
            </a:r>
            <a:r>
              <a:rPr lang="en-US" altLang="ko-KR" sz="16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endParaRPr lang="ko-KR" altLang="en-US" sz="160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841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10898809"/>
            <a:ext cx="12192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36946" y="131382"/>
            <a:ext cx="1928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latin typeface="빙그레 따옴체" panose="02030503000000000000" pitchFamily="18" charset="-127"/>
                <a:ea typeface="빙그레 따옴체" panose="02030503000000000000" pitchFamily="18" charset="-127"/>
              </a:defRPr>
            </a:lvl1pPr>
          </a:lstStyle>
          <a:p>
            <a:pPr algn="ctr"/>
            <a:r>
              <a:rPr lang="en-US" altLang="ko-KR" sz="1600" dirty="0">
                <a:latin typeface="Bodoni MT" panose="02070603080606020203" pitchFamily="18" charset="0"/>
              </a:rPr>
              <a:t>PLAYER MAKER 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826690" y="-20399"/>
            <a:ext cx="0" cy="593054"/>
          </a:xfrm>
          <a:prstGeom prst="line">
            <a:avLst/>
          </a:prstGeom>
          <a:ln w="28575">
            <a:gradFill flip="none" rotWithShape="1">
              <a:gsLst>
                <a:gs pos="0">
                  <a:srgbClr val="FED75F"/>
                </a:gs>
                <a:gs pos="100000">
                  <a:srgbClr val="232122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0" y="59112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733842" y="-62520"/>
            <a:ext cx="337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Next </a:t>
            </a:r>
            <a:r>
              <a:rPr lang="en-US" altLang="ko-KR" sz="2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Promotion </a:t>
            </a:r>
            <a:r>
              <a:rPr lang="en-US" altLang="ko-KR" sz="4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R</a:t>
            </a:r>
            <a:endParaRPr lang="ko-KR" altLang="en-US" sz="4000" dirty="0">
              <a:effectLst>
                <a:outerShdw blurRad="38100" dist="63500" dir="2700000" algn="tl">
                  <a:schemeClr val="bg1"/>
                </a:outerShdw>
              </a:effectLst>
              <a:latin typeface="Bodoni MT" panose="02070603080606020203" pitchFamily="18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29920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61690" y="6299200"/>
            <a:ext cx="4430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>
                <a:latin typeface="Bodoni MT" panose="02070603080606020203" pitchFamily="18" charset="0"/>
              </a:rPr>
              <a:t>9</a:t>
            </a:r>
            <a:r>
              <a:rPr lang="ko-KR" altLang="en-US" sz="1600">
                <a:latin typeface="Bodoni MT" panose="02070603080606020203" pitchFamily="18" charset="0"/>
              </a:rPr>
              <a:t>회말 </a:t>
            </a:r>
            <a:r>
              <a:rPr lang="en-US" altLang="ko-KR" sz="1600">
                <a:latin typeface="Bodoni MT" panose="02070603080606020203" pitchFamily="18" charset="0"/>
              </a:rPr>
              <a:t>2</a:t>
            </a:r>
            <a:r>
              <a:rPr lang="ko-KR" altLang="en-US" sz="1600">
                <a:latin typeface="Bodoni MT" panose="02070603080606020203" pitchFamily="18" charset="0"/>
              </a:rPr>
              <a:t>아웃</a:t>
            </a:r>
            <a:r>
              <a:rPr lang="en-US" altLang="ko-KR" sz="1600">
                <a:latin typeface="Bodoni MT" panose="02070603080606020203" pitchFamily="18" charset="0"/>
              </a:rPr>
              <a:t>.</a:t>
            </a:r>
          </a:p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나는 </a:t>
            </a:r>
            <a:r>
              <a:rPr lang="en-US" altLang="ko-KR" sz="1600" b="1" smtClean="0">
                <a:latin typeface="Bodoni MT" panose="02070603080606020203" pitchFamily="18" charset="0"/>
              </a:rPr>
              <a:t>PLAYER</a:t>
            </a:r>
            <a:r>
              <a:rPr lang="en-US" altLang="ko-KR" sz="1600" smtClean="0">
                <a:latin typeface="Bodoni MT" panose="02070603080606020203" pitchFamily="18" charset="0"/>
              </a:rPr>
              <a:t> </a:t>
            </a:r>
            <a:r>
              <a:rPr lang="ko-KR" altLang="en-US" sz="1600" smtClean="0">
                <a:latin typeface="Bodoni MT" panose="02070603080606020203" pitchFamily="18" charset="0"/>
              </a:rPr>
              <a:t>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394508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군집분석</a:t>
            </a:r>
            <a:endParaRPr lang="ko-KR" altLang="en-US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9287" y="701459"/>
            <a:ext cx="252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희소 </a:t>
            </a:r>
            <a:r>
              <a:rPr lang="en-US" altLang="ko-KR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k-means </a:t>
            </a:r>
            <a:r>
              <a:rPr lang="ko-KR" altLang="en-US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군집분석</a:t>
            </a:r>
            <a:endParaRPr lang="ko-KR" altLang="en-US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9152" y="670279"/>
            <a:ext cx="422985" cy="430931"/>
            <a:chOff x="5222417" y="5375913"/>
            <a:chExt cx="1695813" cy="1727669"/>
          </a:xfrm>
        </p:grpSpPr>
        <p:sp>
          <p:nvSpPr>
            <p:cNvPr id="19" name="육각형 18"/>
            <p:cNvSpPr/>
            <p:nvPr/>
          </p:nvSpPr>
          <p:spPr>
            <a:xfrm rot="5400000">
              <a:off x="5253759" y="5570816"/>
              <a:ext cx="1646304" cy="1419228"/>
            </a:xfrm>
            <a:prstGeom prst="hexagon">
              <a:avLst/>
            </a:prstGeom>
            <a:gradFill>
              <a:gsLst>
                <a:gs pos="50000">
                  <a:srgbClr val="FED75F"/>
                </a:gs>
                <a:gs pos="50000">
                  <a:srgbClr val="232122"/>
                </a:gs>
              </a:gsLst>
              <a:lin ang="5400000" scaled="1"/>
            </a:gradFill>
            <a:ln>
              <a:gradFill>
                <a:gsLst>
                  <a:gs pos="50000">
                    <a:srgbClr val="282628"/>
                  </a:gs>
                  <a:gs pos="50000">
                    <a:srgbClr val="FED75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2417" y="5375913"/>
              <a:ext cx="1695813" cy="169545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449287" y="1101211"/>
            <a:ext cx="1147178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 기법은 변수마다 서로 다른 가중치를 주는 방법입니다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그리고 변수의 값을 키워 변수의 크기가 커질 때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변수간 거리를 키워주는데 기여하는 변수는 남기고</a:t>
            </a:r>
            <a:r>
              <a:rPr lang="en-US" altLang="ko-KR" sz="140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그렇지 못한 변수는 제외시켜주는 기법입니다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즉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이 기법은 변수의 종류가 많을 때 적용하면 성능이 개선되는 경우가 많습니다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endParaRPr lang="ko-KR" altLang="en-US" sz="140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44" y="2178341"/>
            <a:ext cx="5187950" cy="31405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5144" y="5278108"/>
            <a:ext cx="4804520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#sparcl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패키지를 사용합니다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희소성을 어느정도로 해줄지 결정하는 조절모수를 찾습니다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endParaRPr lang="en-US" altLang="ko-KR" sz="140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#K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는 생성할 군집 수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nperms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는 계산 반복 횟수 입니다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5177" y="2660272"/>
            <a:ext cx="5342466" cy="26585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176214" y="4866427"/>
            <a:ext cx="1402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mtClean="0">
                <a:solidFill>
                  <a:srgbClr val="FED75F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1400" b="1" smtClean="0">
                <a:solidFill>
                  <a:srgbClr val="FED75F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최적 조절 모수</a:t>
            </a:r>
            <a:endParaRPr lang="ko-KR" altLang="en-US" sz="1400" b="1">
              <a:solidFill>
                <a:srgbClr val="FED75F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9635066" y="4919133"/>
            <a:ext cx="592667" cy="213935"/>
          </a:xfrm>
          <a:prstGeom prst="roundRect">
            <a:avLst/>
          </a:prstGeom>
          <a:noFill/>
          <a:ln>
            <a:solidFill>
              <a:srgbClr val="FED7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01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10898809"/>
            <a:ext cx="12192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36946" y="131382"/>
            <a:ext cx="1928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latin typeface="빙그레 따옴체" panose="02030503000000000000" pitchFamily="18" charset="-127"/>
                <a:ea typeface="빙그레 따옴체" panose="02030503000000000000" pitchFamily="18" charset="-127"/>
              </a:defRPr>
            </a:lvl1pPr>
          </a:lstStyle>
          <a:p>
            <a:pPr algn="ctr"/>
            <a:r>
              <a:rPr lang="en-US" altLang="ko-KR" sz="1600" dirty="0">
                <a:latin typeface="Bodoni MT" panose="02070603080606020203" pitchFamily="18" charset="0"/>
              </a:rPr>
              <a:t>PLAYER MAKER 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826690" y="-20399"/>
            <a:ext cx="0" cy="593054"/>
          </a:xfrm>
          <a:prstGeom prst="line">
            <a:avLst/>
          </a:prstGeom>
          <a:ln w="28575">
            <a:gradFill flip="none" rotWithShape="1">
              <a:gsLst>
                <a:gs pos="0">
                  <a:srgbClr val="FED75F"/>
                </a:gs>
                <a:gs pos="100000">
                  <a:srgbClr val="232122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0" y="59112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733842" y="-62520"/>
            <a:ext cx="337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Next </a:t>
            </a:r>
            <a:r>
              <a:rPr lang="en-US" altLang="ko-KR" sz="2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Promotion </a:t>
            </a:r>
            <a:r>
              <a:rPr lang="en-US" altLang="ko-KR" sz="4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R</a:t>
            </a:r>
            <a:endParaRPr lang="ko-KR" altLang="en-US" sz="4000" dirty="0">
              <a:effectLst>
                <a:outerShdw blurRad="38100" dist="63500" dir="2700000" algn="tl">
                  <a:schemeClr val="bg1"/>
                </a:outerShdw>
              </a:effectLst>
              <a:latin typeface="Bodoni MT" panose="02070603080606020203" pitchFamily="18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29920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61690" y="6299200"/>
            <a:ext cx="4430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지금의 나는 클래스가 다르다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en-US" altLang="ko-KR" sz="1600">
              <a:latin typeface="Bodoni MT" panose="02070603080606020203" pitchFamily="18" charset="0"/>
            </a:endParaRPr>
          </a:p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나는 </a:t>
            </a:r>
            <a:r>
              <a:rPr lang="en-US" altLang="ko-KR" sz="1600" b="1" smtClean="0">
                <a:latin typeface="Bodoni MT" panose="02070603080606020203" pitchFamily="18" charset="0"/>
              </a:rPr>
              <a:t>PLAYER</a:t>
            </a:r>
            <a:r>
              <a:rPr lang="en-US" altLang="ko-KR" sz="1600" smtClean="0">
                <a:latin typeface="Bodoni MT" panose="02070603080606020203" pitchFamily="18" charset="0"/>
              </a:rPr>
              <a:t> </a:t>
            </a:r>
            <a:r>
              <a:rPr lang="ko-KR" altLang="en-US" sz="1600" smtClean="0">
                <a:latin typeface="Bodoni MT" panose="02070603080606020203" pitchFamily="18" charset="0"/>
              </a:rPr>
              <a:t>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394508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의사결정나무</a:t>
            </a:r>
            <a:endParaRPr lang="ko-KR" altLang="en-US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9287" y="701459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검증데이터</a:t>
            </a:r>
            <a:r>
              <a:rPr lang="en-US" altLang="ko-KR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?</a:t>
            </a:r>
            <a:endParaRPr lang="ko-KR" altLang="en-US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9152" y="670279"/>
            <a:ext cx="422985" cy="430931"/>
            <a:chOff x="5222417" y="5375913"/>
            <a:chExt cx="1695813" cy="1727669"/>
          </a:xfrm>
        </p:grpSpPr>
        <p:sp>
          <p:nvSpPr>
            <p:cNvPr id="19" name="육각형 18"/>
            <p:cNvSpPr/>
            <p:nvPr/>
          </p:nvSpPr>
          <p:spPr>
            <a:xfrm rot="5400000">
              <a:off x="5253759" y="5570816"/>
              <a:ext cx="1646304" cy="1419228"/>
            </a:xfrm>
            <a:prstGeom prst="hexagon">
              <a:avLst/>
            </a:prstGeom>
            <a:gradFill>
              <a:gsLst>
                <a:gs pos="50000">
                  <a:srgbClr val="FED75F"/>
                </a:gs>
                <a:gs pos="50000">
                  <a:srgbClr val="232122"/>
                </a:gs>
              </a:gsLst>
              <a:lin ang="5400000" scaled="1"/>
            </a:gradFill>
            <a:ln>
              <a:gradFill>
                <a:gsLst>
                  <a:gs pos="50000">
                    <a:srgbClr val="282628"/>
                  </a:gs>
                  <a:gs pos="50000">
                    <a:srgbClr val="FED75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2417" y="5375913"/>
              <a:ext cx="1695813" cy="169545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482137" y="3387451"/>
            <a:ext cx="7463262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훈련 데이터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(Train Data) 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: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모델 구축시 활용하는 데이터</a:t>
            </a:r>
            <a:endParaRPr lang="en-US" altLang="ko-KR" sz="140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검증 데이터 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(Vali0dation Data) : 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훈련데이터의 일부를 떼어내 모델 검증에 사용되는 데이터</a:t>
            </a:r>
            <a:endParaRPr lang="en-US" altLang="ko-KR" sz="140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테스트 데이터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(Test Data) 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: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최종 성능 측정시 사용되는 데이터</a:t>
            </a:r>
            <a:endParaRPr lang="ko-KR" altLang="en-US" sz="140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7967" y="1213035"/>
            <a:ext cx="120120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훈련 데이터는 학습과정에서 사용되는 데이터이고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테스트 데이터는 학습 결과를 평가하기 위한 데이터 입니다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학습할 때는 훈련 데이터만 사용하고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테스트 데이터는 볼 수 없죠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학교에서 시험을 보기 전에 예상문제는 풀 수 있지만 실제 시험 문제와 답안을 볼 수 없는 것과 마찬가지죠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훈련 데이터로 학습할 때 일부 데이터를 떼어내서 검증 데이터로 만들 수 있습니다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이것은 학습이 잘 되고 있는지 검증하는 용도로 쓰이며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검증 데이터의 성적이 잘 나오지 않을 때 학습을 중단하거나 하이퍼파라미터 수치를 변경하는 등의 조치를 취할 수 있습니다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17967" y="4641348"/>
            <a:ext cx="11989366" cy="700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사실 테스트 데이터는 데이터 학습을 마친 후 실제 세계에서 만나게 되는 야생의 데이터 라고 할 수 있기 때문에 어떤 구조를 띄고 있는지 알 수 없습니다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따라서 훈련 데이터와 검증 데이터를 통해 모든 작업을 진행해야 하며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오히려 테스트 데이터는 우리손에 없다고 생각하고 작업을 진행해야 합니다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endParaRPr lang="en-US" altLang="ko-KR" sz="140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58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10898809"/>
            <a:ext cx="12192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36946" y="131382"/>
            <a:ext cx="1928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latin typeface="빙그레 따옴체" panose="02030503000000000000" pitchFamily="18" charset="-127"/>
                <a:ea typeface="빙그레 따옴체" panose="02030503000000000000" pitchFamily="18" charset="-127"/>
              </a:defRPr>
            </a:lvl1pPr>
          </a:lstStyle>
          <a:p>
            <a:pPr algn="ctr"/>
            <a:r>
              <a:rPr lang="en-US" altLang="ko-KR" sz="1600" dirty="0">
                <a:latin typeface="Bodoni MT" panose="02070603080606020203" pitchFamily="18" charset="0"/>
              </a:rPr>
              <a:t>PLAYER MAKER 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826690" y="-20399"/>
            <a:ext cx="0" cy="593054"/>
          </a:xfrm>
          <a:prstGeom prst="line">
            <a:avLst/>
          </a:prstGeom>
          <a:ln w="28575">
            <a:gradFill flip="none" rotWithShape="1">
              <a:gsLst>
                <a:gs pos="0">
                  <a:srgbClr val="FED75F"/>
                </a:gs>
                <a:gs pos="100000">
                  <a:srgbClr val="232122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0" y="59112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733842" y="-62520"/>
            <a:ext cx="337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Next </a:t>
            </a:r>
            <a:r>
              <a:rPr lang="en-US" altLang="ko-KR" sz="2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Promotion </a:t>
            </a:r>
            <a:r>
              <a:rPr lang="en-US" altLang="ko-KR" sz="4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R</a:t>
            </a:r>
            <a:endParaRPr lang="ko-KR" altLang="en-US" sz="4000" dirty="0">
              <a:effectLst>
                <a:outerShdw blurRad="38100" dist="63500" dir="2700000" algn="tl">
                  <a:schemeClr val="bg1"/>
                </a:outerShdw>
              </a:effectLst>
              <a:latin typeface="Bodoni MT" panose="02070603080606020203" pitchFamily="18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29920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61690" y="6299200"/>
            <a:ext cx="4430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>
                <a:latin typeface="Bodoni MT" panose="02070603080606020203" pitchFamily="18" charset="0"/>
              </a:rPr>
              <a:t>9</a:t>
            </a:r>
            <a:r>
              <a:rPr lang="ko-KR" altLang="en-US" sz="1600">
                <a:latin typeface="Bodoni MT" panose="02070603080606020203" pitchFamily="18" charset="0"/>
              </a:rPr>
              <a:t>회말 </a:t>
            </a:r>
            <a:r>
              <a:rPr lang="en-US" altLang="ko-KR" sz="1600">
                <a:latin typeface="Bodoni MT" panose="02070603080606020203" pitchFamily="18" charset="0"/>
              </a:rPr>
              <a:t>2</a:t>
            </a:r>
            <a:r>
              <a:rPr lang="ko-KR" altLang="en-US" sz="1600">
                <a:latin typeface="Bodoni MT" panose="02070603080606020203" pitchFamily="18" charset="0"/>
              </a:rPr>
              <a:t>아웃</a:t>
            </a:r>
            <a:r>
              <a:rPr lang="en-US" altLang="ko-KR" sz="1600">
                <a:latin typeface="Bodoni MT" panose="02070603080606020203" pitchFamily="18" charset="0"/>
              </a:rPr>
              <a:t>.</a:t>
            </a:r>
          </a:p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나는 </a:t>
            </a:r>
            <a:r>
              <a:rPr lang="en-US" altLang="ko-KR" sz="1600" b="1" smtClean="0">
                <a:latin typeface="Bodoni MT" panose="02070603080606020203" pitchFamily="18" charset="0"/>
              </a:rPr>
              <a:t>PLAYER</a:t>
            </a:r>
            <a:r>
              <a:rPr lang="en-US" altLang="ko-KR" sz="1600" smtClean="0">
                <a:latin typeface="Bodoni MT" panose="02070603080606020203" pitchFamily="18" charset="0"/>
              </a:rPr>
              <a:t> </a:t>
            </a:r>
            <a:r>
              <a:rPr lang="ko-KR" altLang="en-US" sz="1600" smtClean="0">
                <a:latin typeface="Bodoni MT" panose="02070603080606020203" pitchFamily="18" charset="0"/>
              </a:rPr>
              <a:t>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394508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군집분석</a:t>
            </a:r>
            <a:endParaRPr lang="ko-KR" altLang="en-US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9287" y="701459"/>
            <a:ext cx="252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희소 </a:t>
            </a:r>
            <a:r>
              <a:rPr lang="en-US" altLang="ko-KR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k-means </a:t>
            </a:r>
            <a:r>
              <a:rPr lang="ko-KR" altLang="en-US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군집분석</a:t>
            </a:r>
            <a:endParaRPr lang="ko-KR" altLang="en-US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9152" y="670279"/>
            <a:ext cx="422985" cy="430931"/>
            <a:chOff x="5222417" y="5375913"/>
            <a:chExt cx="1695813" cy="1727669"/>
          </a:xfrm>
        </p:grpSpPr>
        <p:sp>
          <p:nvSpPr>
            <p:cNvPr id="19" name="육각형 18"/>
            <p:cNvSpPr/>
            <p:nvPr/>
          </p:nvSpPr>
          <p:spPr>
            <a:xfrm rot="5400000">
              <a:off x="5253759" y="5570816"/>
              <a:ext cx="1646304" cy="1419228"/>
            </a:xfrm>
            <a:prstGeom prst="hexagon">
              <a:avLst/>
            </a:prstGeom>
            <a:gradFill>
              <a:gsLst>
                <a:gs pos="50000">
                  <a:srgbClr val="FED75F"/>
                </a:gs>
                <a:gs pos="50000">
                  <a:srgbClr val="232122"/>
                </a:gs>
              </a:gsLst>
              <a:lin ang="5400000" scaled="1"/>
            </a:gradFill>
            <a:ln>
              <a:gradFill>
                <a:gsLst>
                  <a:gs pos="50000">
                    <a:srgbClr val="282628"/>
                  </a:gs>
                  <a:gs pos="50000">
                    <a:srgbClr val="FED75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2417" y="5375913"/>
              <a:ext cx="1695813" cy="1695450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371" y="3162861"/>
            <a:ext cx="5734629" cy="303756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644" y="1219036"/>
            <a:ext cx="6029325" cy="20478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74337" y="2242973"/>
            <a:ext cx="407884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mtClean="0">
                <a:solidFill>
                  <a:srgbClr val="FED75F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1400" b="1" smtClean="0">
                <a:solidFill>
                  <a:srgbClr val="FED75F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앞서 찾은 최적의 모수값을 넣어줌</a:t>
            </a:r>
            <a:endParaRPr lang="ko-KR" altLang="en-US" sz="1400" b="1">
              <a:solidFill>
                <a:srgbClr val="FED75F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833320" y="2686287"/>
            <a:ext cx="407884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mtClean="0">
                <a:solidFill>
                  <a:srgbClr val="FED75F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1400" b="1" smtClean="0">
                <a:solidFill>
                  <a:srgbClr val="FED75F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군집별 색 표현</a:t>
            </a:r>
            <a:endParaRPr lang="ko-KR" altLang="en-US" sz="1400" b="1">
              <a:solidFill>
                <a:srgbClr val="FED75F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cxnSp>
        <p:nvCxnSpPr>
          <p:cNvPr id="20" name="꺾인 연결선 19"/>
          <p:cNvCxnSpPr>
            <a:stCxn id="6" idx="2"/>
          </p:cNvCxnSpPr>
          <p:nvPr/>
        </p:nvCxnSpPr>
        <p:spPr>
          <a:xfrm rot="16200000" flipH="1">
            <a:off x="4564650" y="1987567"/>
            <a:ext cx="627908" cy="3186595"/>
          </a:xfrm>
          <a:prstGeom prst="bentConnector2">
            <a:avLst/>
          </a:prstGeom>
          <a:ln w="28575">
            <a:solidFill>
              <a:srgbClr val="FED7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629302" y="2743690"/>
            <a:ext cx="5562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▶ 이전 단순 </a:t>
            </a:r>
            <a:r>
              <a:rPr lang="en-US" altLang="ko-KR" sz="1400" smtClean="0"/>
              <a:t>k-means </a:t>
            </a:r>
            <a:r>
              <a:rPr lang="ko-KR" altLang="en-US" sz="1400" smtClean="0"/>
              <a:t>모델로 군집분석을 진행했을 때 보다 훨씬 더 해석하기 쉬운</a:t>
            </a:r>
            <a:r>
              <a:rPr lang="en-US" altLang="ko-KR" sz="1400"/>
              <a:t> </a:t>
            </a:r>
            <a:r>
              <a:rPr lang="ko-KR" altLang="en-US" sz="1400" smtClean="0"/>
              <a:t>군집이 이뤄졌음을 확인할 수 있습니다</a:t>
            </a:r>
            <a:r>
              <a:rPr lang="en-US" altLang="ko-KR" sz="1400" smtClean="0"/>
              <a:t>.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644" y="4044010"/>
            <a:ext cx="6029325" cy="160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4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10898809"/>
            <a:ext cx="12192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36946" y="131382"/>
            <a:ext cx="1928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latin typeface="빙그레 따옴체" panose="02030503000000000000" pitchFamily="18" charset="-127"/>
                <a:ea typeface="빙그레 따옴체" panose="02030503000000000000" pitchFamily="18" charset="-127"/>
              </a:defRPr>
            </a:lvl1pPr>
          </a:lstStyle>
          <a:p>
            <a:pPr algn="ctr"/>
            <a:r>
              <a:rPr lang="en-US" altLang="ko-KR" sz="1600" dirty="0">
                <a:latin typeface="Bodoni MT" panose="02070603080606020203" pitchFamily="18" charset="0"/>
              </a:rPr>
              <a:t>PLAYER MAKER 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826690" y="-20399"/>
            <a:ext cx="0" cy="593054"/>
          </a:xfrm>
          <a:prstGeom prst="line">
            <a:avLst/>
          </a:prstGeom>
          <a:ln w="28575">
            <a:gradFill flip="none" rotWithShape="1">
              <a:gsLst>
                <a:gs pos="0">
                  <a:srgbClr val="FED75F"/>
                </a:gs>
                <a:gs pos="100000">
                  <a:srgbClr val="232122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0" y="59112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733842" y="-62520"/>
            <a:ext cx="337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Next </a:t>
            </a:r>
            <a:r>
              <a:rPr lang="en-US" altLang="ko-KR" sz="2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Promotion </a:t>
            </a:r>
            <a:r>
              <a:rPr lang="en-US" altLang="ko-KR" sz="4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R</a:t>
            </a:r>
            <a:endParaRPr lang="ko-KR" altLang="en-US" sz="4000" dirty="0">
              <a:effectLst>
                <a:outerShdw blurRad="38100" dist="63500" dir="2700000" algn="tl">
                  <a:schemeClr val="bg1"/>
                </a:outerShdw>
              </a:effectLst>
              <a:latin typeface="Bodoni MT" panose="02070603080606020203" pitchFamily="18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29920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61690" y="6299200"/>
            <a:ext cx="4430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>
                <a:latin typeface="Bodoni MT" panose="02070603080606020203" pitchFamily="18" charset="0"/>
              </a:rPr>
              <a:t>9</a:t>
            </a:r>
            <a:r>
              <a:rPr lang="ko-KR" altLang="en-US" sz="1600">
                <a:latin typeface="Bodoni MT" panose="02070603080606020203" pitchFamily="18" charset="0"/>
              </a:rPr>
              <a:t>회말 </a:t>
            </a:r>
            <a:r>
              <a:rPr lang="en-US" altLang="ko-KR" sz="1600">
                <a:latin typeface="Bodoni MT" panose="02070603080606020203" pitchFamily="18" charset="0"/>
              </a:rPr>
              <a:t>2</a:t>
            </a:r>
            <a:r>
              <a:rPr lang="ko-KR" altLang="en-US" sz="1600">
                <a:latin typeface="Bodoni MT" panose="02070603080606020203" pitchFamily="18" charset="0"/>
              </a:rPr>
              <a:t>아웃</a:t>
            </a:r>
            <a:r>
              <a:rPr lang="en-US" altLang="ko-KR" sz="1600">
                <a:latin typeface="Bodoni MT" panose="02070603080606020203" pitchFamily="18" charset="0"/>
              </a:rPr>
              <a:t>.</a:t>
            </a:r>
          </a:p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나는 </a:t>
            </a:r>
            <a:r>
              <a:rPr lang="en-US" altLang="ko-KR" sz="1600" b="1" smtClean="0">
                <a:latin typeface="Bodoni MT" panose="02070603080606020203" pitchFamily="18" charset="0"/>
              </a:rPr>
              <a:t>PLAYER</a:t>
            </a:r>
            <a:r>
              <a:rPr lang="en-US" altLang="ko-KR" sz="1600" smtClean="0">
                <a:latin typeface="Bodoni MT" panose="02070603080606020203" pitchFamily="18" charset="0"/>
              </a:rPr>
              <a:t> </a:t>
            </a:r>
            <a:r>
              <a:rPr lang="ko-KR" altLang="en-US" sz="1600" smtClean="0">
                <a:latin typeface="Bodoni MT" panose="02070603080606020203" pitchFamily="18" charset="0"/>
              </a:rPr>
              <a:t>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394508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군집분석</a:t>
            </a:r>
            <a:endParaRPr lang="ko-KR" altLang="en-US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9287" y="701459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덴드로그램 시각화</a:t>
            </a:r>
            <a:endParaRPr lang="ko-KR" altLang="en-US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9152" y="670279"/>
            <a:ext cx="422985" cy="430931"/>
            <a:chOff x="5222417" y="5375913"/>
            <a:chExt cx="1695813" cy="1727669"/>
          </a:xfrm>
        </p:grpSpPr>
        <p:sp>
          <p:nvSpPr>
            <p:cNvPr id="19" name="육각형 18"/>
            <p:cNvSpPr/>
            <p:nvPr/>
          </p:nvSpPr>
          <p:spPr>
            <a:xfrm rot="5400000">
              <a:off x="5253759" y="5570816"/>
              <a:ext cx="1646304" cy="1419228"/>
            </a:xfrm>
            <a:prstGeom prst="hexagon">
              <a:avLst/>
            </a:prstGeom>
            <a:gradFill>
              <a:gsLst>
                <a:gs pos="50000">
                  <a:srgbClr val="FED75F"/>
                </a:gs>
                <a:gs pos="50000">
                  <a:srgbClr val="232122"/>
                </a:gs>
              </a:gsLst>
              <a:lin ang="5400000" scaled="1"/>
            </a:gradFill>
            <a:ln>
              <a:gradFill>
                <a:gsLst>
                  <a:gs pos="50000">
                    <a:srgbClr val="282628"/>
                  </a:gs>
                  <a:gs pos="50000">
                    <a:srgbClr val="FED75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2417" y="5375913"/>
              <a:ext cx="1695813" cy="1695450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44" y="1216152"/>
            <a:ext cx="4775089" cy="21089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17784" y="2660101"/>
            <a:ext cx="2182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>
                <a:solidFill>
                  <a:srgbClr val="FED75F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1200" b="1" smtClean="0">
                <a:solidFill>
                  <a:srgbClr val="FED75F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군집 방법은 언제든지 다르게 </a:t>
            </a:r>
            <a:endParaRPr lang="en-US" altLang="ko-KR" sz="1200" b="1" smtClean="0">
              <a:solidFill>
                <a:srgbClr val="FED75F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ko-KR" altLang="en-US" sz="1200" b="1" smtClean="0">
                <a:solidFill>
                  <a:srgbClr val="FED75F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설정하여 수행할 수 있습니다</a:t>
            </a:r>
            <a:r>
              <a:rPr lang="en-US" altLang="ko-KR" sz="1200" b="1" smtClean="0">
                <a:solidFill>
                  <a:srgbClr val="FED75F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endParaRPr lang="ko-KR" altLang="en-US" sz="1200" b="1">
              <a:solidFill>
                <a:srgbClr val="FED75F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0234" y="1234427"/>
            <a:ext cx="5468442" cy="188733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922293" y="2429268"/>
            <a:ext cx="2182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>
                <a:solidFill>
                  <a:srgbClr val="FED75F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</a:t>
            </a:r>
            <a:r>
              <a:rPr lang="ko-KR" altLang="en-US" sz="1200" b="1" smtClean="0">
                <a:solidFill>
                  <a:srgbClr val="FED75F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거리 계산 방법은 유클리디안 </a:t>
            </a:r>
            <a:endParaRPr lang="en-US" altLang="ko-KR" sz="1200" b="1" smtClean="0">
              <a:solidFill>
                <a:srgbClr val="FED75F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ko-KR" altLang="en-US" sz="1200" b="1" smtClean="0">
                <a:solidFill>
                  <a:srgbClr val="FED75F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기법이 기본 방식입니다</a:t>
            </a:r>
            <a:r>
              <a:rPr lang="en-US" altLang="ko-KR" sz="1200" b="1" smtClean="0">
                <a:solidFill>
                  <a:srgbClr val="FED75F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endParaRPr lang="ko-KR" altLang="en-US" sz="1200" b="1">
              <a:solidFill>
                <a:srgbClr val="FED75F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0234" y="3325091"/>
            <a:ext cx="6163468" cy="293236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144" y="3481966"/>
            <a:ext cx="4775089" cy="169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34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10898809"/>
            <a:ext cx="12192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36946" y="131382"/>
            <a:ext cx="1928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latin typeface="빙그레 따옴체" panose="02030503000000000000" pitchFamily="18" charset="-127"/>
                <a:ea typeface="빙그레 따옴체" panose="02030503000000000000" pitchFamily="18" charset="-127"/>
              </a:defRPr>
            </a:lvl1pPr>
          </a:lstStyle>
          <a:p>
            <a:pPr algn="ctr"/>
            <a:r>
              <a:rPr lang="en-US" altLang="ko-KR" sz="1600" dirty="0">
                <a:latin typeface="Bodoni MT" panose="02070603080606020203" pitchFamily="18" charset="0"/>
              </a:rPr>
              <a:t>PLAYER MAKER 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826690" y="-20399"/>
            <a:ext cx="0" cy="593054"/>
          </a:xfrm>
          <a:prstGeom prst="line">
            <a:avLst/>
          </a:prstGeom>
          <a:ln w="28575">
            <a:gradFill flip="none" rotWithShape="1">
              <a:gsLst>
                <a:gs pos="0">
                  <a:srgbClr val="FED75F"/>
                </a:gs>
                <a:gs pos="100000">
                  <a:srgbClr val="232122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0" y="59112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733842" y="-62520"/>
            <a:ext cx="337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Next </a:t>
            </a:r>
            <a:r>
              <a:rPr lang="en-US" altLang="ko-KR" sz="2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Promotion </a:t>
            </a:r>
            <a:r>
              <a:rPr lang="en-US" altLang="ko-KR" sz="4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R</a:t>
            </a:r>
            <a:endParaRPr lang="ko-KR" altLang="en-US" sz="4000" dirty="0">
              <a:effectLst>
                <a:outerShdw blurRad="38100" dist="63500" dir="2700000" algn="tl">
                  <a:schemeClr val="bg1"/>
                </a:outerShdw>
              </a:effectLst>
              <a:latin typeface="Bodoni MT" panose="02070603080606020203" pitchFamily="18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29920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61690" y="6299200"/>
            <a:ext cx="4430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>
                <a:latin typeface="Bodoni MT" panose="02070603080606020203" pitchFamily="18" charset="0"/>
              </a:rPr>
              <a:t>9</a:t>
            </a:r>
            <a:r>
              <a:rPr lang="ko-KR" altLang="en-US" sz="1600">
                <a:latin typeface="Bodoni MT" panose="02070603080606020203" pitchFamily="18" charset="0"/>
              </a:rPr>
              <a:t>회말 </a:t>
            </a:r>
            <a:r>
              <a:rPr lang="en-US" altLang="ko-KR" sz="1600">
                <a:latin typeface="Bodoni MT" panose="02070603080606020203" pitchFamily="18" charset="0"/>
              </a:rPr>
              <a:t>2</a:t>
            </a:r>
            <a:r>
              <a:rPr lang="ko-KR" altLang="en-US" sz="1600">
                <a:latin typeface="Bodoni MT" panose="02070603080606020203" pitchFamily="18" charset="0"/>
              </a:rPr>
              <a:t>아웃</a:t>
            </a:r>
            <a:r>
              <a:rPr lang="en-US" altLang="ko-KR" sz="1600">
                <a:latin typeface="Bodoni MT" panose="02070603080606020203" pitchFamily="18" charset="0"/>
              </a:rPr>
              <a:t>.</a:t>
            </a:r>
          </a:p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나는 </a:t>
            </a:r>
            <a:r>
              <a:rPr lang="en-US" altLang="ko-KR" sz="1600" b="1" smtClean="0">
                <a:latin typeface="Bodoni MT" panose="02070603080606020203" pitchFamily="18" charset="0"/>
              </a:rPr>
              <a:t>PLAYER</a:t>
            </a:r>
            <a:r>
              <a:rPr lang="en-US" altLang="ko-KR" sz="1600" smtClean="0">
                <a:latin typeface="Bodoni MT" panose="02070603080606020203" pitchFamily="18" charset="0"/>
              </a:rPr>
              <a:t> </a:t>
            </a:r>
            <a:r>
              <a:rPr lang="ko-KR" altLang="en-US" sz="1600" smtClean="0">
                <a:latin typeface="Bodoni MT" panose="02070603080606020203" pitchFamily="18" charset="0"/>
              </a:rPr>
              <a:t>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394508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군집분석</a:t>
            </a:r>
            <a:endParaRPr lang="ko-KR" altLang="en-US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9287" y="709772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클러스터링 시각화</a:t>
            </a:r>
            <a:endParaRPr lang="ko-KR" altLang="en-US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9152" y="670279"/>
            <a:ext cx="422985" cy="430931"/>
            <a:chOff x="5222417" y="5375913"/>
            <a:chExt cx="1695813" cy="1727669"/>
          </a:xfrm>
        </p:grpSpPr>
        <p:sp>
          <p:nvSpPr>
            <p:cNvPr id="19" name="육각형 18"/>
            <p:cNvSpPr/>
            <p:nvPr/>
          </p:nvSpPr>
          <p:spPr>
            <a:xfrm rot="5400000">
              <a:off x="5253759" y="5570816"/>
              <a:ext cx="1646304" cy="1419228"/>
            </a:xfrm>
            <a:prstGeom prst="hexagon">
              <a:avLst/>
            </a:prstGeom>
            <a:gradFill>
              <a:gsLst>
                <a:gs pos="50000">
                  <a:srgbClr val="FED75F"/>
                </a:gs>
                <a:gs pos="50000">
                  <a:srgbClr val="232122"/>
                </a:gs>
              </a:gsLst>
              <a:lin ang="5400000" scaled="1"/>
            </a:gradFill>
            <a:ln>
              <a:gradFill>
                <a:gsLst>
                  <a:gs pos="50000">
                    <a:srgbClr val="282628"/>
                  </a:gs>
                  <a:gs pos="50000">
                    <a:srgbClr val="FED75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2417" y="5375913"/>
              <a:ext cx="1695813" cy="1695450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44" y="1491540"/>
            <a:ext cx="5667055" cy="289495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144" y="4421945"/>
            <a:ext cx="5667055" cy="17819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5144" y="1093174"/>
            <a:ext cx="10813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군집분석을 수행할 때는 거리계산 방법과 군집분석 수행 방법을 설정하여 진행해 줄 수 있습니다</a:t>
            </a:r>
            <a:r>
              <a:rPr lang="en-US" altLang="ko-KR" sz="16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endParaRPr lang="ko-KR" altLang="en-US" sz="160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0192" y="1491540"/>
            <a:ext cx="5648464" cy="110979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5255" y="2685244"/>
            <a:ext cx="5653261" cy="347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7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10898809"/>
            <a:ext cx="12192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36946" y="131382"/>
            <a:ext cx="1928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latin typeface="빙그레 따옴체" panose="02030503000000000000" pitchFamily="18" charset="-127"/>
                <a:ea typeface="빙그레 따옴체" panose="02030503000000000000" pitchFamily="18" charset="-127"/>
              </a:defRPr>
            </a:lvl1pPr>
          </a:lstStyle>
          <a:p>
            <a:pPr algn="ctr"/>
            <a:r>
              <a:rPr lang="en-US" altLang="ko-KR" sz="1600" dirty="0">
                <a:latin typeface="Bodoni MT" panose="02070603080606020203" pitchFamily="18" charset="0"/>
              </a:rPr>
              <a:t>PLAYER MAKER 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826690" y="-20399"/>
            <a:ext cx="0" cy="593054"/>
          </a:xfrm>
          <a:prstGeom prst="line">
            <a:avLst/>
          </a:prstGeom>
          <a:ln w="28575">
            <a:gradFill flip="none" rotWithShape="1">
              <a:gsLst>
                <a:gs pos="0">
                  <a:srgbClr val="FED75F"/>
                </a:gs>
                <a:gs pos="100000">
                  <a:srgbClr val="232122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0" y="59112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733842" y="-62520"/>
            <a:ext cx="337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Next </a:t>
            </a:r>
            <a:r>
              <a:rPr lang="en-US" altLang="ko-KR" sz="2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Promotion </a:t>
            </a:r>
            <a:r>
              <a:rPr lang="en-US" altLang="ko-KR" sz="4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R</a:t>
            </a:r>
            <a:endParaRPr lang="ko-KR" altLang="en-US" sz="4000" dirty="0">
              <a:effectLst>
                <a:outerShdw blurRad="38100" dist="63500" dir="2700000" algn="tl">
                  <a:schemeClr val="bg1"/>
                </a:outerShdw>
              </a:effectLst>
              <a:latin typeface="Bodoni MT" panose="02070603080606020203" pitchFamily="18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29920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61690" y="6299200"/>
            <a:ext cx="4430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>
                <a:latin typeface="Bodoni MT" panose="02070603080606020203" pitchFamily="18" charset="0"/>
              </a:rPr>
              <a:t>9</a:t>
            </a:r>
            <a:r>
              <a:rPr lang="ko-KR" altLang="en-US" sz="1600">
                <a:latin typeface="Bodoni MT" panose="02070603080606020203" pitchFamily="18" charset="0"/>
              </a:rPr>
              <a:t>회말 </a:t>
            </a:r>
            <a:r>
              <a:rPr lang="en-US" altLang="ko-KR" sz="1600">
                <a:latin typeface="Bodoni MT" panose="02070603080606020203" pitchFamily="18" charset="0"/>
              </a:rPr>
              <a:t>2</a:t>
            </a:r>
            <a:r>
              <a:rPr lang="ko-KR" altLang="en-US" sz="1600">
                <a:latin typeface="Bodoni MT" panose="02070603080606020203" pitchFamily="18" charset="0"/>
              </a:rPr>
              <a:t>아웃</a:t>
            </a:r>
            <a:r>
              <a:rPr lang="en-US" altLang="ko-KR" sz="1600">
                <a:latin typeface="Bodoni MT" panose="02070603080606020203" pitchFamily="18" charset="0"/>
              </a:rPr>
              <a:t>.</a:t>
            </a:r>
          </a:p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나는 </a:t>
            </a:r>
            <a:r>
              <a:rPr lang="en-US" altLang="ko-KR" sz="1600" b="1" smtClean="0">
                <a:latin typeface="Bodoni MT" panose="02070603080606020203" pitchFamily="18" charset="0"/>
              </a:rPr>
              <a:t>PLAYER</a:t>
            </a:r>
            <a:r>
              <a:rPr lang="en-US" altLang="ko-KR" sz="1600" smtClean="0">
                <a:latin typeface="Bodoni MT" panose="02070603080606020203" pitchFamily="18" charset="0"/>
              </a:rPr>
              <a:t> </a:t>
            </a:r>
            <a:r>
              <a:rPr lang="ko-KR" altLang="en-US" sz="1600" smtClean="0">
                <a:latin typeface="Bodoni MT" panose="02070603080606020203" pitchFamily="18" charset="0"/>
              </a:rPr>
              <a:t>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394508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군집분석</a:t>
            </a:r>
            <a:endParaRPr lang="ko-KR" altLang="en-US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9287" y="709772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클러스터링 시각화</a:t>
            </a:r>
            <a:endParaRPr lang="ko-KR" altLang="en-US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9152" y="670279"/>
            <a:ext cx="422985" cy="430931"/>
            <a:chOff x="5222417" y="5375913"/>
            <a:chExt cx="1695813" cy="1727669"/>
          </a:xfrm>
        </p:grpSpPr>
        <p:sp>
          <p:nvSpPr>
            <p:cNvPr id="19" name="육각형 18"/>
            <p:cNvSpPr/>
            <p:nvPr/>
          </p:nvSpPr>
          <p:spPr>
            <a:xfrm rot="5400000">
              <a:off x="5253759" y="5570816"/>
              <a:ext cx="1646304" cy="1419228"/>
            </a:xfrm>
            <a:prstGeom prst="hexagon">
              <a:avLst/>
            </a:prstGeom>
            <a:gradFill>
              <a:gsLst>
                <a:gs pos="50000">
                  <a:srgbClr val="FED75F"/>
                </a:gs>
                <a:gs pos="50000">
                  <a:srgbClr val="232122"/>
                </a:gs>
              </a:gsLst>
              <a:lin ang="5400000" scaled="1"/>
            </a:gradFill>
            <a:ln>
              <a:gradFill>
                <a:gsLst>
                  <a:gs pos="50000">
                    <a:srgbClr val="282628"/>
                  </a:gs>
                  <a:gs pos="50000">
                    <a:srgbClr val="FED75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2417" y="5375913"/>
              <a:ext cx="1695813" cy="1695450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525144" y="1093174"/>
            <a:ext cx="10813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군집분석을 마친 후 비교하고자 하는 </a:t>
            </a:r>
            <a:r>
              <a:rPr lang="en-US" altLang="ko-KR" sz="16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K </a:t>
            </a:r>
            <a:r>
              <a:rPr lang="ko-KR" altLang="en-US" sz="16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값을 선정하여 시각화를 진행해 원하는 결과를 출력하도록 합니다</a:t>
            </a:r>
            <a:r>
              <a:rPr lang="en-US" altLang="ko-KR" sz="16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r>
              <a:rPr lang="ko-KR" altLang="en-US" sz="16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 </a:t>
            </a:r>
            <a:endParaRPr lang="ko-KR" altLang="en-US" sz="160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44" y="1484395"/>
            <a:ext cx="6076514" cy="259715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491345" y="2516394"/>
            <a:ext cx="29642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>
                <a:solidFill>
                  <a:srgbClr val="FED75F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# </a:t>
            </a:r>
            <a:r>
              <a:rPr lang="ko-KR" altLang="en-US" sz="1600" smtClean="0">
                <a:solidFill>
                  <a:srgbClr val="FED75F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각 군집수 별로 비교하기 위해 </a:t>
            </a:r>
            <a:endParaRPr lang="en-US" altLang="ko-KR" sz="1600" smtClean="0">
              <a:solidFill>
                <a:srgbClr val="FED75F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ko-KR" altLang="en-US" sz="1600" smtClean="0">
                <a:solidFill>
                  <a:srgbClr val="FED75F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따로 객체를 생성하여 저장</a:t>
            </a:r>
            <a:endParaRPr lang="ko-KR" altLang="en-US" sz="1600">
              <a:solidFill>
                <a:srgbClr val="FED75F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964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10898809"/>
            <a:ext cx="12192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36946" y="131382"/>
            <a:ext cx="1928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latin typeface="빙그레 따옴체" panose="02030503000000000000" pitchFamily="18" charset="-127"/>
                <a:ea typeface="빙그레 따옴체" panose="02030503000000000000" pitchFamily="18" charset="-127"/>
              </a:defRPr>
            </a:lvl1pPr>
          </a:lstStyle>
          <a:p>
            <a:pPr algn="ctr"/>
            <a:r>
              <a:rPr lang="en-US" altLang="ko-KR" sz="1600" dirty="0">
                <a:latin typeface="Bodoni MT" panose="02070603080606020203" pitchFamily="18" charset="0"/>
              </a:rPr>
              <a:t>PLAYER MAKER 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826690" y="-20399"/>
            <a:ext cx="0" cy="593054"/>
          </a:xfrm>
          <a:prstGeom prst="line">
            <a:avLst/>
          </a:prstGeom>
          <a:ln w="28575">
            <a:gradFill flip="none" rotWithShape="1">
              <a:gsLst>
                <a:gs pos="0">
                  <a:srgbClr val="FED75F"/>
                </a:gs>
                <a:gs pos="100000">
                  <a:srgbClr val="232122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0" y="59112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733842" y="-62520"/>
            <a:ext cx="337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Next </a:t>
            </a:r>
            <a:r>
              <a:rPr lang="en-US" altLang="ko-KR" sz="2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Promotion </a:t>
            </a:r>
            <a:r>
              <a:rPr lang="en-US" altLang="ko-KR" sz="4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R</a:t>
            </a:r>
            <a:endParaRPr lang="ko-KR" altLang="en-US" sz="4000" dirty="0">
              <a:effectLst>
                <a:outerShdw blurRad="38100" dist="63500" dir="2700000" algn="tl">
                  <a:schemeClr val="bg1"/>
                </a:outerShdw>
              </a:effectLst>
              <a:latin typeface="Bodoni MT" panose="02070603080606020203" pitchFamily="18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29920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61690" y="6299200"/>
            <a:ext cx="4430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>
                <a:latin typeface="Bodoni MT" panose="02070603080606020203" pitchFamily="18" charset="0"/>
              </a:rPr>
              <a:t>9</a:t>
            </a:r>
            <a:r>
              <a:rPr lang="ko-KR" altLang="en-US" sz="1600">
                <a:latin typeface="Bodoni MT" panose="02070603080606020203" pitchFamily="18" charset="0"/>
              </a:rPr>
              <a:t>회말 </a:t>
            </a:r>
            <a:r>
              <a:rPr lang="en-US" altLang="ko-KR" sz="1600">
                <a:latin typeface="Bodoni MT" panose="02070603080606020203" pitchFamily="18" charset="0"/>
              </a:rPr>
              <a:t>2</a:t>
            </a:r>
            <a:r>
              <a:rPr lang="ko-KR" altLang="en-US" sz="1600">
                <a:latin typeface="Bodoni MT" panose="02070603080606020203" pitchFamily="18" charset="0"/>
              </a:rPr>
              <a:t>아웃</a:t>
            </a:r>
            <a:r>
              <a:rPr lang="en-US" altLang="ko-KR" sz="1600">
                <a:latin typeface="Bodoni MT" panose="02070603080606020203" pitchFamily="18" charset="0"/>
              </a:rPr>
              <a:t>.</a:t>
            </a:r>
          </a:p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나는 </a:t>
            </a:r>
            <a:r>
              <a:rPr lang="en-US" altLang="ko-KR" sz="1600" b="1" smtClean="0">
                <a:latin typeface="Bodoni MT" panose="02070603080606020203" pitchFamily="18" charset="0"/>
              </a:rPr>
              <a:t>PLAYER</a:t>
            </a:r>
            <a:r>
              <a:rPr lang="en-US" altLang="ko-KR" sz="1600" smtClean="0">
                <a:latin typeface="Bodoni MT" panose="02070603080606020203" pitchFamily="18" charset="0"/>
              </a:rPr>
              <a:t> </a:t>
            </a:r>
            <a:r>
              <a:rPr lang="ko-KR" altLang="en-US" sz="1600" smtClean="0">
                <a:latin typeface="Bodoni MT" panose="02070603080606020203" pitchFamily="18" charset="0"/>
              </a:rPr>
              <a:t>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394508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군집분석</a:t>
            </a:r>
            <a:endParaRPr lang="ko-KR" altLang="en-US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9287" y="709772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클러스터링 시각화</a:t>
            </a:r>
            <a:endParaRPr lang="ko-KR" altLang="en-US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9152" y="670279"/>
            <a:ext cx="422985" cy="430931"/>
            <a:chOff x="5222417" y="5375913"/>
            <a:chExt cx="1695813" cy="1727669"/>
          </a:xfrm>
        </p:grpSpPr>
        <p:sp>
          <p:nvSpPr>
            <p:cNvPr id="19" name="육각형 18"/>
            <p:cNvSpPr/>
            <p:nvPr/>
          </p:nvSpPr>
          <p:spPr>
            <a:xfrm rot="5400000">
              <a:off x="5253759" y="5570816"/>
              <a:ext cx="1646304" cy="1419228"/>
            </a:xfrm>
            <a:prstGeom prst="hexagon">
              <a:avLst/>
            </a:prstGeom>
            <a:gradFill>
              <a:gsLst>
                <a:gs pos="50000">
                  <a:srgbClr val="FED75F"/>
                </a:gs>
                <a:gs pos="50000">
                  <a:srgbClr val="232122"/>
                </a:gs>
              </a:gsLst>
              <a:lin ang="5400000" scaled="1"/>
            </a:gradFill>
            <a:ln>
              <a:gradFill>
                <a:gsLst>
                  <a:gs pos="50000">
                    <a:srgbClr val="282628"/>
                  </a:gs>
                  <a:gs pos="50000">
                    <a:srgbClr val="FED75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2417" y="5375913"/>
              <a:ext cx="1695813" cy="1695450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525144" y="1093174"/>
            <a:ext cx="10813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군집분석을 마친 후 비교하고자 하는 </a:t>
            </a:r>
            <a:r>
              <a:rPr lang="en-US" altLang="ko-KR" sz="16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K </a:t>
            </a:r>
            <a:r>
              <a:rPr lang="ko-KR" altLang="en-US" sz="16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값을 선정하여 시각화를 진행해 원하는 결과를 출력하도록 합니다</a:t>
            </a:r>
            <a:r>
              <a:rPr lang="en-US" altLang="ko-KR" sz="16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r>
              <a:rPr lang="ko-KR" altLang="en-US" sz="16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 </a:t>
            </a:r>
            <a:endParaRPr lang="ko-KR" altLang="en-US" sz="160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8636" y="1492430"/>
            <a:ext cx="9074727" cy="48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4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10898809"/>
            <a:ext cx="12192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36946" y="131382"/>
            <a:ext cx="1928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latin typeface="빙그레 따옴체" panose="02030503000000000000" pitchFamily="18" charset="-127"/>
                <a:ea typeface="빙그레 따옴체" panose="02030503000000000000" pitchFamily="18" charset="-127"/>
              </a:defRPr>
            </a:lvl1pPr>
          </a:lstStyle>
          <a:p>
            <a:pPr algn="ctr"/>
            <a:r>
              <a:rPr lang="en-US" altLang="ko-KR" sz="1600" dirty="0">
                <a:latin typeface="Bodoni MT" panose="02070603080606020203" pitchFamily="18" charset="0"/>
              </a:rPr>
              <a:t>PLAYER MAKER 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826690" y="-20399"/>
            <a:ext cx="0" cy="593054"/>
          </a:xfrm>
          <a:prstGeom prst="line">
            <a:avLst/>
          </a:prstGeom>
          <a:ln w="28575">
            <a:gradFill flip="none" rotWithShape="1">
              <a:gsLst>
                <a:gs pos="0">
                  <a:srgbClr val="FED75F"/>
                </a:gs>
                <a:gs pos="100000">
                  <a:srgbClr val="232122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0" y="59112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733842" y="-62520"/>
            <a:ext cx="337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Next </a:t>
            </a:r>
            <a:r>
              <a:rPr lang="en-US" altLang="ko-KR" sz="2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Promotion </a:t>
            </a:r>
            <a:r>
              <a:rPr lang="en-US" altLang="ko-KR" sz="4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R</a:t>
            </a:r>
            <a:endParaRPr lang="ko-KR" altLang="en-US" sz="4000" dirty="0">
              <a:effectLst>
                <a:outerShdw blurRad="38100" dist="63500" dir="2700000" algn="tl">
                  <a:schemeClr val="bg1"/>
                </a:outerShdw>
              </a:effectLst>
              <a:latin typeface="Bodoni MT" panose="02070603080606020203" pitchFamily="18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29920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61690" y="6299200"/>
            <a:ext cx="4430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지금의 나는 클래스가 다르다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en-US" altLang="ko-KR" sz="1600">
              <a:latin typeface="Bodoni MT" panose="02070603080606020203" pitchFamily="18" charset="0"/>
            </a:endParaRPr>
          </a:p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나는 </a:t>
            </a:r>
            <a:r>
              <a:rPr lang="en-US" altLang="ko-KR" sz="1600" b="1" smtClean="0">
                <a:latin typeface="Bodoni MT" panose="02070603080606020203" pitchFamily="18" charset="0"/>
              </a:rPr>
              <a:t>PLAYER</a:t>
            </a:r>
            <a:r>
              <a:rPr lang="en-US" altLang="ko-KR" sz="1600" smtClean="0">
                <a:latin typeface="Bodoni MT" panose="02070603080606020203" pitchFamily="18" charset="0"/>
              </a:rPr>
              <a:t> </a:t>
            </a:r>
            <a:r>
              <a:rPr lang="ko-KR" altLang="en-US" sz="1600" smtClean="0">
                <a:latin typeface="Bodoni MT" panose="02070603080606020203" pitchFamily="18" charset="0"/>
              </a:rPr>
              <a:t>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394508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의사결정나무</a:t>
            </a:r>
            <a:endParaRPr lang="ko-KR" altLang="en-US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9287" y="701459"/>
            <a:ext cx="429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학습 데이터 </a:t>
            </a:r>
            <a:r>
              <a:rPr lang="en-US" altLang="ko-KR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/ </a:t>
            </a:r>
            <a:r>
              <a:rPr lang="ko-KR" altLang="en-US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검증 데이터</a:t>
            </a:r>
            <a:r>
              <a:rPr lang="en-US" altLang="ko-KR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/ </a:t>
            </a:r>
            <a:r>
              <a:rPr lang="ko-KR" altLang="en-US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테스트 데이터</a:t>
            </a:r>
            <a:endParaRPr lang="ko-KR" altLang="en-US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9152" y="670279"/>
            <a:ext cx="422985" cy="430931"/>
            <a:chOff x="5222417" y="5375913"/>
            <a:chExt cx="1695813" cy="1727669"/>
          </a:xfrm>
        </p:grpSpPr>
        <p:sp>
          <p:nvSpPr>
            <p:cNvPr id="19" name="육각형 18"/>
            <p:cNvSpPr/>
            <p:nvPr/>
          </p:nvSpPr>
          <p:spPr>
            <a:xfrm rot="5400000">
              <a:off x="5253759" y="5570816"/>
              <a:ext cx="1646304" cy="1419228"/>
            </a:xfrm>
            <a:prstGeom prst="hexagon">
              <a:avLst/>
            </a:prstGeom>
            <a:gradFill>
              <a:gsLst>
                <a:gs pos="50000">
                  <a:srgbClr val="FED75F"/>
                </a:gs>
                <a:gs pos="50000">
                  <a:srgbClr val="232122"/>
                </a:gs>
              </a:gsLst>
              <a:lin ang="5400000" scaled="1"/>
            </a:gradFill>
            <a:ln>
              <a:gradFill>
                <a:gsLst>
                  <a:gs pos="50000">
                    <a:srgbClr val="282628"/>
                  </a:gs>
                  <a:gs pos="50000">
                    <a:srgbClr val="FED75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2417" y="5375913"/>
              <a:ext cx="1695813" cy="1695450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31" y="1321108"/>
            <a:ext cx="7407879" cy="48026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331" y="1338030"/>
            <a:ext cx="9976194" cy="47857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644" y="1793875"/>
            <a:ext cx="10545188" cy="270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75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10898809"/>
            <a:ext cx="12192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36946" y="131382"/>
            <a:ext cx="1928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latin typeface="빙그레 따옴체" panose="02030503000000000000" pitchFamily="18" charset="-127"/>
                <a:ea typeface="빙그레 따옴체" panose="02030503000000000000" pitchFamily="18" charset="-127"/>
              </a:defRPr>
            </a:lvl1pPr>
          </a:lstStyle>
          <a:p>
            <a:pPr algn="ctr"/>
            <a:r>
              <a:rPr lang="en-US" altLang="ko-KR" sz="1600" dirty="0">
                <a:latin typeface="Bodoni MT" panose="02070603080606020203" pitchFamily="18" charset="0"/>
              </a:rPr>
              <a:t>PLAYER MAKER 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826690" y="-20399"/>
            <a:ext cx="0" cy="593054"/>
          </a:xfrm>
          <a:prstGeom prst="line">
            <a:avLst/>
          </a:prstGeom>
          <a:ln w="28575">
            <a:gradFill flip="none" rotWithShape="1">
              <a:gsLst>
                <a:gs pos="0">
                  <a:srgbClr val="FED75F"/>
                </a:gs>
                <a:gs pos="100000">
                  <a:srgbClr val="232122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0" y="59112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733842" y="-62520"/>
            <a:ext cx="337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Next </a:t>
            </a:r>
            <a:r>
              <a:rPr lang="en-US" altLang="ko-KR" sz="2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Promotion </a:t>
            </a:r>
            <a:r>
              <a:rPr lang="en-US" altLang="ko-KR" sz="4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R</a:t>
            </a:r>
            <a:endParaRPr lang="ko-KR" altLang="en-US" sz="4000" dirty="0">
              <a:effectLst>
                <a:outerShdw blurRad="38100" dist="63500" dir="2700000" algn="tl">
                  <a:schemeClr val="bg1"/>
                </a:outerShdw>
              </a:effectLst>
              <a:latin typeface="Bodoni MT" panose="02070603080606020203" pitchFamily="18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29920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61690" y="6299200"/>
            <a:ext cx="4430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지금의 나는 클래스가 다르다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en-US" altLang="ko-KR" sz="1600">
              <a:latin typeface="Bodoni MT" panose="02070603080606020203" pitchFamily="18" charset="0"/>
            </a:endParaRPr>
          </a:p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나는 </a:t>
            </a:r>
            <a:r>
              <a:rPr lang="en-US" altLang="ko-KR" sz="1600" b="1" smtClean="0">
                <a:latin typeface="Bodoni MT" panose="02070603080606020203" pitchFamily="18" charset="0"/>
              </a:rPr>
              <a:t>PLAYER</a:t>
            </a:r>
            <a:r>
              <a:rPr lang="en-US" altLang="ko-KR" sz="1600" smtClean="0">
                <a:latin typeface="Bodoni MT" panose="02070603080606020203" pitchFamily="18" charset="0"/>
              </a:rPr>
              <a:t> </a:t>
            </a:r>
            <a:r>
              <a:rPr lang="ko-KR" altLang="en-US" sz="1600" smtClean="0">
                <a:latin typeface="Bodoni MT" panose="02070603080606020203" pitchFamily="18" charset="0"/>
              </a:rPr>
              <a:t>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394508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의사결정나무</a:t>
            </a:r>
            <a:endParaRPr lang="ko-KR" altLang="en-US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9287" y="701459"/>
            <a:ext cx="408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가지치기 </a:t>
            </a:r>
            <a:r>
              <a:rPr lang="en-US" altLang="ko-KR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– CP(Complexity Parameter)</a:t>
            </a:r>
            <a:endParaRPr lang="ko-KR" altLang="en-US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9152" y="670279"/>
            <a:ext cx="422985" cy="430931"/>
            <a:chOff x="5222417" y="5375913"/>
            <a:chExt cx="1695813" cy="1727669"/>
          </a:xfrm>
        </p:grpSpPr>
        <p:sp>
          <p:nvSpPr>
            <p:cNvPr id="16" name="육각형 15"/>
            <p:cNvSpPr/>
            <p:nvPr/>
          </p:nvSpPr>
          <p:spPr>
            <a:xfrm rot="5400000">
              <a:off x="5253759" y="5570816"/>
              <a:ext cx="1646304" cy="1419228"/>
            </a:xfrm>
            <a:prstGeom prst="hexagon">
              <a:avLst/>
            </a:prstGeom>
            <a:gradFill>
              <a:gsLst>
                <a:gs pos="50000">
                  <a:srgbClr val="FED75F"/>
                </a:gs>
                <a:gs pos="50000">
                  <a:srgbClr val="232122"/>
                </a:gs>
              </a:gsLst>
              <a:lin ang="5400000" scaled="1"/>
            </a:gradFill>
            <a:ln>
              <a:gradFill>
                <a:gsLst>
                  <a:gs pos="50000">
                    <a:srgbClr val="282628"/>
                  </a:gs>
                  <a:gs pos="50000">
                    <a:srgbClr val="FED75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2417" y="5375913"/>
              <a:ext cx="1695813" cy="1695450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95289" y="1081676"/>
            <a:ext cx="120120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분류분석 모델을 구축할 때는 </a:t>
            </a: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 모델을 어느 정도로 상세하게 구축할 것인지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그 </a:t>
            </a: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기준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을 정해야 합니다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r>
              <a:rPr lang="en-US" altLang="ko-KR" sz="140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예를 들어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너무 단순하게 분류결정 모델이 구축된다면 직관적이고 이해하기는 쉬우나 그만큼 예측 성능이 떨어질 것이고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반대로 너무 복잡하게 구축된다면 모델을 구축하는데 높은 사양과 시간이 필요하게 되며 복잡도가 높아짐에 따라 사람이 이해하기도 쉽지않습니다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그렇다고 해서 꼭 분류 성능이 눈에 띄게 높아진다는 보장이 있는 것도 아닙니다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endParaRPr lang="en-US" altLang="ko-KR" sz="140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더군다나 훈련 데이터에 너무 최적화 된다면 훈련 데이터로는 백발백중 분류하겠지만 새로운 입력 데이터에 대한 분류 성능은 오히려 더 떨어지는 경우도 발생합니다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.(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과적합 현상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)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endParaRPr lang="en-US" altLang="ko-KR" sz="140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0844" y="2930433"/>
            <a:ext cx="2725996" cy="2044497"/>
          </a:xfrm>
          <a:prstGeom prst="rect">
            <a:avLst/>
          </a:prstGeom>
        </p:spPr>
      </p:pic>
      <p:sp>
        <p:nvSpPr>
          <p:cNvPr id="6" name="AutoShape 2" descr="http://127.0.0.1:37293/graphics/plot_zoom_png?width=1200&amp;height=900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l="4807" t="16964" r="13608" b="19536"/>
          <a:stretch/>
        </p:blipFill>
        <p:spPr>
          <a:xfrm>
            <a:off x="1483098" y="2997502"/>
            <a:ext cx="3438526" cy="20072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68371" y="5160875"/>
            <a:ext cx="21162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모델 이해 직관적</a:t>
            </a:r>
            <a:endParaRPr lang="en-US" altLang="ko-KR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낮은 사양</a:t>
            </a:r>
            <a:endParaRPr lang="en-US" altLang="ko-KR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예측성능 감소</a:t>
            </a:r>
            <a:endParaRPr lang="ko-KR" altLang="en-US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438904" y="4019858"/>
            <a:ext cx="2045752" cy="369332"/>
          </a:xfrm>
          <a:prstGeom prst="rect">
            <a:avLst/>
          </a:prstGeom>
          <a:solidFill>
            <a:srgbClr val="46475C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b="1">
                <a:solidFill>
                  <a:schemeClr val="bg1"/>
                </a:solidFill>
              </a:rPr>
              <a:t>너무 단순한 모델 </a:t>
            </a:r>
            <a:endParaRPr lang="en-US" altLang="ko-KR" b="1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710966" y="4068423"/>
            <a:ext cx="2045753" cy="369332"/>
          </a:xfrm>
          <a:prstGeom prst="rect">
            <a:avLst/>
          </a:prstGeom>
          <a:solidFill>
            <a:srgbClr val="46475C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b="1">
                <a:solidFill>
                  <a:schemeClr val="bg1"/>
                </a:solidFill>
              </a:rPr>
              <a:t>너무 </a:t>
            </a:r>
            <a:r>
              <a:rPr lang="ko-KR" altLang="en-US" b="1" smtClean="0">
                <a:solidFill>
                  <a:schemeClr val="bg1"/>
                </a:solidFill>
              </a:rPr>
              <a:t>복잡한 모델 </a:t>
            </a:r>
            <a:endParaRPr lang="en-US" altLang="ko-KR" b="1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75699" y="5091542"/>
            <a:ext cx="26132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모델 이해 어려움</a:t>
            </a:r>
            <a:endParaRPr lang="en-US" altLang="ko-KR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높은 사양</a:t>
            </a:r>
            <a:endParaRPr lang="en-US" altLang="ko-KR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예측 성능의 증가 의문</a:t>
            </a:r>
            <a:endParaRPr lang="ko-KR" altLang="en-US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576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21" grpId="0" animBg="1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10898809"/>
            <a:ext cx="12192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36946" y="131382"/>
            <a:ext cx="1928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latin typeface="빙그레 따옴체" panose="02030503000000000000" pitchFamily="18" charset="-127"/>
                <a:ea typeface="빙그레 따옴체" panose="02030503000000000000" pitchFamily="18" charset="-127"/>
              </a:defRPr>
            </a:lvl1pPr>
          </a:lstStyle>
          <a:p>
            <a:pPr algn="ctr"/>
            <a:r>
              <a:rPr lang="en-US" altLang="ko-KR" sz="1600" dirty="0">
                <a:latin typeface="Bodoni MT" panose="02070603080606020203" pitchFamily="18" charset="0"/>
              </a:rPr>
              <a:t>PLAYER MAKER 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826690" y="-20399"/>
            <a:ext cx="0" cy="593054"/>
          </a:xfrm>
          <a:prstGeom prst="line">
            <a:avLst/>
          </a:prstGeom>
          <a:ln w="28575">
            <a:gradFill flip="none" rotWithShape="1">
              <a:gsLst>
                <a:gs pos="0">
                  <a:srgbClr val="FED75F"/>
                </a:gs>
                <a:gs pos="100000">
                  <a:srgbClr val="232122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0" y="59112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733842" y="-62520"/>
            <a:ext cx="337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Next </a:t>
            </a:r>
            <a:r>
              <a:rPr lang="en-US" altLang="ko-KR" sz="2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Promotion </a:t>
            </a:r>
            <a:r>
              <a:rPr lang="en-US" altLang="ko-KR" sz="4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R</a:t>
            </a:r>
            <a:endParaRPr lang="ko-KR" altLang="en-US" sz="4000" dirty="0">
              <a:effectLst>
                <a:outerShdw blurRad="38100" dist="63500" dir="2700000" algn="tl">
                  <a:schemeClr val="bg1"/>
                </a:outerShdw>
              </a:effectLst>
              <a:latin typeface="Bodoni MT" panose="02070603080606020203" pitchFamily="18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29920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61690" y="6299200"/>
            <a:ext cx="4430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지금의 나는 클래스가 다르다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en-US" altLang="ko-KR" sz="1600">
              <a:latin typeface="Bodoni MT" panose="02070603080606020203" pitchFamily="18" charset="0"/>
            </a:endParaRPr>
          </a:p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나는 </a:t>
            </a:r>
            <a:r>
              <a:rPr lang="en-US" altLang="ko-KR" sz="1600" b="1" smtClean="0">
                <a:latin typeface="Bodoni MT" panose="02070603080606020203" pitchFamily="18" charset="0"/>
              </a:rPr>
              <a:t>PLAYER</a:t>
            </a:r>
            <a:r>
              <a:rPr lang="en-US" altLang="ko-KR" sz="1600" smtClean="0">
                <a:latin typeface="Bodoni MT" panose="02070603080606020203" pitchFamily="18" charset="0"/>
              </a:rPr>
              <a:t> </a:t>
            </a:r>
            <a:r>
              <a:rPr lang="ko-KR" altLang="en-US" sz="1600" smtClean="0">
                <a:latin typeface="Bodoni MT" panose="02070603080606020203" pitchFamily="18" charset="0"/>
              </a:rPr>
              <a:t>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394508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의사결정나무</a:t>
            </a:r>
            <a:endParaRPr lang="ko-KR" altLang="en-US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9287" y="537980"/>
            <a:ext cx="7146508" cy="563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그렇다면 분류분석의 복잡도 수준은 어떻게 결정하는 것이 적절할까요</a:t>
            </a:r>
            <a:r>
              <a:rPr lang="en-US" altLang="ko-KR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? 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59152" y="670279"/>
            <a:ext cx="422985" cy="430931"/>
            <a:chOff x="5222417" y="5375913"/>
            <a:chExt cx="1695813" cy="1727669"/>
          </a:xfrm>
        </p:grpSpPr>
        <p:sp>
          <p:nvSpPr>
            <p:cNvPr id="16" name="육각형 15"/>
            <p:cNvSpPr/>
            <p:nvPr/>
          </p:nvSpPr>
          <p:spPr>
            <a:xfrm rot="5400000">
              <a:off x="5253759" y="5570816"/>
              <a:ext cx="1646304" cy="1419228"/>
            </a:xfrm>
            <a:prstGeom prst="hexagon">
              <a:avLst/>
            </a:prstGeom>
            <a:gradFill>
              <a:gsLst>
                <a:gs pos="50000">
                  <a:srgbClr val="FED75F"/>
                </a:gs>
                <a:gs pos="50000">
                  <a:srgbClr val="232122"/>
                </a:gs>
              </a:gsLst>
              <a:lin ang="5400000" scaled="1"/>
            </a:gradFill>
            <a:ln>
              <a:gradFill>
                <a:gsLst>
                  <a:gs pos="50000">
                    <a:srgbClr val="282628"/>
                  </a:gs>
                  <a:gs pos="50000">
                    <a:srgbClr val="FED75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2417" y="5375913"/>
              <a:ext cx="1695813" cy="1695450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95289" y="1841119"/>
            <a:ext cx="120120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의사결정나무 모델에서는 의사결정나무의 노드 개수를 조절하거나 이상적인 노드 수를 선택하기 위해</a:t>
            </a:r>
            <a:r>
              <a:rPr lang="en-US" altLang="ko-KR" sz="140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CP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라는 변수를 활용합니다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CP</a:t>
            </a: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란 노드를 분리하는데 드는 복잡성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(Complexity, cost)</a:t>
            </a: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을 의미합니다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최대 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CP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를 설정함으로써 노드 생성 시 복잡성이 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CP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값 이상이 되면 더 이상 분류 작업을 진행하지 않게 해줍니다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endParaRPr lang="en-US" altLang="ko-KR" sz="140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즉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분류 에러율이 낮으면서도 노드의 개수가 적은 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CP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수준을 찾아 설정함으로써 복잡성을 줄이고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범용적으로 활용할 수 있는 의사결정나무 모델을 만들 수 있습니다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511190" y="1462472"/>
            <a:ext cx="5169620" cy="584775"/>
          </a:xfrm>
          <a:prstGeom prst="rect">
            <a:avLst/>
          </a:prstGeom>
          <a:solidFill>
            <a:srgbClr val="46475C"/>
          </a:solidFill>
        </p:spPr>
        <p:txBody>
          <a:bodyPr wrap="none">
            <a:spAutoFit/>
          </a:bodyPr>
          <a:lstStyle/>
          <a:p>
            <a:r>
              <a:rPr lang="en-US" altLang="ko-KR" sz="3200" b="1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CP(Complexity Parameter)</a:t>
            </a:r>
            <a:endParaRPr lang="ko-KR" altLang="en-US" sz="32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5305425" y="3601764"/>
            <a:ext cx="877533" cy="877533"/>
          </a:xfrm>
          <a:prstGeom prst="ellipse">
            <a:avLst/>
          </a:prstGeom>
          <a:solidFill>
            <a:srgbClr val="464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A</a:t>
            </a:r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409951" y="4735098"/>
            <a:ext cx="1122426" cy="675642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AB</a:t>
            </a:r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975878" y="4784612"/>
            <a:ext cx="1122426" cy="67564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AC</a:t>
            </a:r>
            <a:endParaRPr lang="ko-KR" altLang="en-US"/>
          </a:p>
        </p:txBody>
      </p:sp>
      <p:cxnSp>
        <p:nvCxnSpPr>
          <p:cNvPr id="8" name="꺾인 연결선 7"/>
          <p:cNvCxnSpPr>
            <a:stCxn id="4" idx="4"/>
            <a:endCxn id="6" idx="0"/>
          </p:cNvCxnSpPr>
          <p:nvPr/>
        </p:nvCxnSpPr>
        <p:spPr>
          <a:xfrm rot="5400000">
            <a:off x="4729778" y="3720683"/>
            <a:ext cx="255801" cy="1773028"/>
          </a:xfrm>
          <a:prstGeom prst="bentConnector3">
            <a:avLst>
              <a:gd name="adj1" fmla="val 6117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4" idx="4"/>
            <a:endCxn id="20" idx="0"/>
          </p:cNvCxnSpPr>
          <p:nvPr/>
        </p:nvCxnSpPr>
        <p:spPr>
          <a:xfrm rot="16200000" flipH="1">
            <a:off x="6487984" y="3735504"/>
            <a:ext cx="305315" cy="179289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155616" y="3743470"/>
            <a:ext cx="18998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CP</a:t>
            </a:r>
            <a:r>
              <a:rPr lang="ko-KR" altLang="en-US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허용범위 이내</a:t>
            </a:r>
            <a:endParaRPr lang="en-US" altLang="ko-KR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/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분류 진행  </a:t>
            </a:r>
            <a:endParaRPr lang="ko-KR" altLang="en-US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880503" y="5642548"/>
            <a:ext cx="1095375" cy="608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AC1</a:t>
            </a:r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8133122" y="5642548"/>
            <a:ext cx="1095375" cy="60802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AC2</a:t>
            </a:r>
            <a:endParaRPr lang="ko-KR" altLang="en-US"/>
          </a:p>
        </p:txBody>
      </p:sp>
      <p:cxnSp>
        <p:nvCxnSpPr>
          <p:cNvPr id="31" name="꺾인 연결선 30"/>
          <p:cNvCxnSpPr>
            <a:stCxn id="20" idx="2"/>
            <a:endCxn id="28" idx="0"/>
          </p:cNvCxnSpPr>
          <p:nvPr/>
        </p:nvCxnSpPr>
        <p:spPr>
          <a:xfrm rot="5400000">
            <a:off x="6891494" y="4996951"/>
            <a:ext cx="182294" cy="11089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20" idx="2"/>
            <a:endCxn id="30" idx="0"/>
          </p:cNvCxnSpPr>
          <p:nvPr/>
        </p:nvCxnSpPr>
        <p:spPr>
          <a:xfrm rot="16200000" flipH="1">
            <a:off x="8017803" y="4979541"/>
            <a:ext cx="182294" cy="114371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483098" y="4757560"/>
            <a:ext cx="18998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CP</a:t>
            </a:r>
            <a:r>
              <a:rPr lang="ko-KR" altLang="en-US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허용범위 초과</a:t>
            </a:r>
            <a:endParaRPr lang="en-US" altLang="ko-KR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/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분류 작업 불가  </a:t>
            </a:r>
            <a:endParaRPr lang="ko-KR" altLang="en-US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133122" y="4770838"/>
            <a:ext cx="18998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CP</a:t>
            </a:r>
            <a:r>
              <a:rPr lang="ko-KR" altLang="en-US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허용범위 이내</a:t>
            </a:r>
            <a:endParaRPr lang="en-US" altLang="ko-KR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/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분류 진행  </a:t>
            </a:r>
            <a:endParaRPr lang="ko-KR" altLang="en-US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877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" grpId="0" animBg="1"/>
      <p:bldP spid="4" grpId="0" animBg="1"/>
      <p:bldP spid="6" grpId="0" animBg="1"/>
      <p:bldP spid="20" grpId="0" animBg="1"/>
      <p:bldP spid="24" grpId="0"/>
      <p:bldP spid="28" grpId="0" animBg="1"/>
      <p:bldP spid="30" grpId="0" animBg="1"/>
      <p:bldP spid="35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10898809"/>
            <a:ext cx="12192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36946" y="131382"/>
            <a:ext cx="1928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latin typeface="빙그레 따옴체" panose="02030503000000000000" pitchFamily="18" charset="-127"/>
                <a:ea typeface="빙그레 따옴체" panose="02030503000000000000" pitchFamily="18" charset="-127"/>
              </a:defRPr>
            </a:lvl1pPr>
          </a:lstStyle>
          <a:p>
            <a:pPr algn="ctr"/>
            <a:r>
              <a:rPr lang="en-US" altLang="ko-KR" sz="1600" dirty="0">
                <a:latin typeface="Bodoni MT" panose="02070603080606020203" pitchFamily="18" charset="0"/>
              </a:rPr>
              <a:t>PLAYER MAKER 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826690" y="-20399"/>
            <a:ext cx="0" cy="593054"/>
          </a:xfrm>
          <a:prstGeom prst="line">
            <a:avLst/>
          </a:prstGeom>
          <a:ln w="28575">
            <a:gradFill flip="none" rotWithShape="1">
              <a:gsLst>
                <a:gs pos="0">
                  <a:srgbClr val="FED75F"/>
                </a:gs>
                <a:gs pos="100000">
                  <a:srgbClr val="232122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0" y="59112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733842" y="-62520"/>
            <a:ext cx="337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Next </a:t>
            </a:r>
            <a:r>
              <a:rPr lang="en-US" altLang="ko-KR" sz="2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Promotion </a:t>
            </a:r>
            <a:r>
              <a:rPr lang="en-US" altLang="ko-KR" sz="4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R</a:t>
            </a:r>
            <a:endParaRPr lang="ko-KR" altLang="en-US" sz="4000" dirty="0">
              <a:effectLst>
                <a:outerShdw blurRad="38100" dist="63500" dir="2700000" algn="tl">
                  <a:schemeClr val="bg1"/>
                </a:outerShdw>
              </a:effectLst>
              <a:latin typeface="Bodoni MT" panose="02070603080606020203" pitchFamily="18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29920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61690" y="6299200"/>
            <a:ext cx="4430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지금의 나는 클래스가 다르다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en-US" altLang="ko-KR" sz="1600">
              <a:latin typeface="Bodoni MT" panose="02070603080606020203" pitchFamily="18" charset="0"/>
            </a:endParaRPr>
          </a:p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나는 </a:t>
            </a:r>
            <a:r>
              <a:rPr lang="en-US" altLang="ko-KR" sz="1600" b="1" smtClean="0">
                <a:latin typeface="Bodoni MT" panose="02070603080606020203" pitchFamily="18" charset="0"/>
              </a:rPr>
              <a:t>PLAYER</a:t>
            </a:r>
            <a:r>
              <a:rPr lang="en-US" altLang="ko-KR" sz="1600" smtClean="0">
                <a:latin typeface="Bodoni MT" panose="02070603080606020203" pitchFamily="18" charset="0"/>
              </a:rPr>
              <a:t> </a:t>
            </a:r>
            <a:r>
              <a:rPr lang="ko-KR" altLang="en-US" sz="1600" smtClean="0">
                <a:latin typeface="Bodoni MT" panose="02070603080606020203" pitchFamily="18" charset="0"/>
              </a:rPr>
              <a:t>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394508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의사결정나무</a:t>
            </a:r>
            <a:endParaRPr lang="ko-KR" altLang="en-US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9287" y="701459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모델 평가하기</a:t>
            </a:r>
            <a:endParaRPr lang="ko-KR" altLang="en-US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9152" y="670279"/>
            <a:ext cx="422985" cy="430931"/>
            <a:chOff x="5222417" y="5375913"/>
            <a:chExt cx="1695813" cy="1727669"/>
          </a:xfrm>
        </p:grpSpPr>
        <p:sp>
          <p:nvSpPr>
            <p:cNvPr id="19" name="육각형 18"/>
            <p:cNvSpPr/>
            <p:nvPr/>
          </p:nvSpPr>
          <p:spPr>
            <a:xfrm rot="5400000">
              <a:off x="5253759" y="5570816"/>
              <a:ext cx="1646304" cy="1419228"/>
            </a:xfrm>
            <a:prstGeom prst="hexagon">
              <a:avLst/>
            </a:prstGeom>
            <a:gradFill>
              <a:gsLst>
                <a:gs pos="50000">
                  <a:srgbClr val="FED75F"/>
                </a:gs>
                <a:gs pos="50000">
                  <a:srgbClr val="232122"/>
                </a:gs>
              </a:gsLst>
              <a:lin ang="5400000" scaled="1"/>
            </a:gradFill>
            <a:ln>
              <a:gradFill>
                <a:gsLst>
                  <a:gs pos="50000">
                    <a:srgbClr val="282628"/>
                  </a:gs>
                  <a:gs pos="50000">
                    <a:srgbClr val="FED75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2417" y="5375913"/>
              <a:ext cx="1695813" cy="1695450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95289" y="1081676"/>
            <a:ext cx="120120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구축된 분류 모델이 과연 적절한 모델인지는 정확도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(Accuracy)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를 통해 평가될 수 있습니다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예측한 데이터 중에서 실제 값 혹은 검증 데이터와 일치한 결과의 비율로 산정하게 됩니다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60076" y="1972332"/>
            <a:ext cx="48718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정확도 </a:t>
            </a:r>
            <a:r>
              <a:rPr lang="en-US" altLang="ko-KR" sz="16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= (</a:t>
            </a:r>
            <a:r>
              <a:rPr lang="ko-KR" altLang="en-US" sz="16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모델을</a:t>
            </a:r>
            <a:r>
              <a:rPr lang="en-US" altLang="ko-KR" sz="16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6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통해 제대로 분류된 개수</a:t>
            </a:r>
            <a:r>
              <a:rPr lang="en-US" altLang="ko-KR" sz="16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) / (</a:t>
            </a:r>
            <a:r>
              <a:rPr lang="ko-KR" altLang="en-US" sz="16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총 개수</a:t>
            </a:r>
            <a:r>
              <a:rPr lang="en-US" altLang="ko-KR" sz="16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)</a:t>
            </a:r>
            <a:endParaRPr lang="ko-KR" altLang="en-US" sz="1600" b="1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289" y="2397200"/>
            <a:ext cx="12012044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하지만 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‘</a:t>
            </a: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정확도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’ </a:t>
            </a: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지표만으로 과연 이 모델이 적절한 모델인지 판정하기에는 문제점이 있습니다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2436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10898809"/>
            <a:ext cx="12192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36946" y="131382"/>
            <a:ext cx="1928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latin typeface="빙그레 따옴체" panose="02030503000000000000" pitchFamily="18" charset="-127"/>
                <a:ea typeface="빙그레 따옴체" panose="02030503000000000000" pitchFamily="18" charset="-127"/>
              </a:defRPr>
            </a:lvl1pPr>
          </a:lstStyle>
          <a:p>
            <a:pPr algn="ctr"/>
            <a:r>
              <a:rPr lang="en-US" altLang="ko-KR" sz="1600" dirty="0">
                <a:latin typeface="Bodoni MT" panose="02070603080606020203" pitchFamily="18" charset="0"/>
              </a:rPr>
              <a:t>PLAYER MAKER 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826690" y="-20399"/>
            <a:ext cx="0" cy="593054"/>
          </a:xfrm>
          <a:prstGeom prst="line">
            <a:avLst/>
          </a:prstGeom>
          <a:ln w="28575">
            <a:gradFill flip="none" rotWithShape="1">
              <a:gsLst>
                <a:gs pos="0">
                  <a:srgbClr val="FED75F"/>
                </a:gs>
                <a:gs pos="100000">
                  <a:srgbClr val="232122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0" y="59112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733842" y="-62520"/>
            <a:ext cx="337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Next </a:t>
            </a:r>
            <a:r>
              <a:rPr lang="en-US" altLang="ko-KR" sz="2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Promotion </a:t>
            </a:r>
            <a:r>
              <a:rPr lang="en-US" altLang="ko-KR" sz="4000" smtClean="0">
                <a:effectLst>
                  <a:outerShdw blurRad="38100" dist="63500" dir="2700000" algn="tl">
                    <a:schemeClr val="bg1"/>
                  </a:outerShdw>
                </a:effectLst>
                <a:latin typeface="Bodoni MT" panose="02070603080606020203" pitchFamily="18" charset="0"/>
              </a:rPr>
              <a:t>R</a:t>
            </a:r>
            <a:endParaRPr lang="ko-KR" altLang="en-US" sz="4000" dirty="0">
              <a:effectLst>
                <a:outerShdw blurRad="38100" dist="63500" dir="2700000" algn="tl">
                  <a:schemeClr val="bg1"/>
                </a:outerShdw>
              </a:effectLst>
              <a:latin typeface="Bodoni MT" panose="02070603080606020203" pitchFamily="18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29920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61690" y="6299200"/>
            <a:ext cx="4430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지금의 나는 클래스가 다르다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en-US" altLang="ko-KR" sz="1600">
              <a:latin typeface="Bodoni MT" panose="02070603080606020203" pitchFamily="18" charset="0"/>
            </a:endParaRPr>
          </a:p>
          <a:p>
            <a:pPr algn="r"/>
            <a:r>
              <a:rPr lang="ko-KR" altLang="en-US" sz="1600" smtClean="0">
                <a:latin typeface="Bodoni MT" panose="02070603080606020203" pitchFamily="18" charset="0"/>
              </a:rPr>
              <a:t>나는 </a:t>
            </a:r>
            <a:r>
              <a:rPr lang="en-US" altLang="ko-KR" sz="1600" b="1" smtClean="0">
                <a:latin typeface="Bodoni MT" panose="02070603080606020203" pitchFamily="18" charset="0"/>
              </a:rPr>
              <a:t>PLAYER</a:t>
            </a:r>
            <a:r>
              <a:rPr lang="en-US" altLang="ko-KR" sz="1600" smtClean="0">
                <a:latin typeface="Bodoni MT" panose="02070603080606020203" pitchFamily="18" charset="0"/>
              </a:rPr>
              <a:t> </a:t>
            </a:r>
            <a:r>
              <a:rPr lang="ko-KR" altLang="en-US" sz="1600" smtClean="0">
                <a:latin typeface="Bodoni MT" panose="02070603080606020203" pitchFamily="18" charset="0"/>
              </a:rPr>
              <a:t>다</a:t>
            </a:r>
            <a:r>
              <a:rPr lang="en-US" altLang="ko-KR" sz="1600" smtClean="0">
                <a:latin typeface="Bodoni MT" panose="02070603080606020203" pitchFamily="18" charset="0"/>
              </a:rPr>
              <a:t>.</a:t>
            </a:r>
            <a:endParaRPr lang="ko-KR" altLang="en-US" sz="1600" dirty="0">
              <a:latin typeface="Bodoni MT" panose="020706030806060202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394508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의사결정나무</a:t>
            </a:r>
            <a:endParaRPr lang="ko-KR" altLang="en-US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9287" y="701459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모델 평가하기</a:t>
            </a:r>
            <a:endParaRPr lang="ko-KR" altLang="en-US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9152" y="670279"/>
            <a:ext cx="422985" cy="430931"/>
            <a:chOff x="5222417" y="5375913"/>
            <a:chExt cx="1695813" cy="1727669"/>
          </a:xfrm>
        </p:grpSpPr>
        <p:sp>
          <p:nvSpPr>
            <p:cNvPr id="19" name="육각형 18"/>
            <p:cNvSpPr/>
            <p:nvPr/>
          </p:nvSpPr>
          <p:spPr>
            <a:xfrm rot="5400000">
              <a:off x="5253759" y="5570816"/>
              <a:ext cx="1646304" cy="1419228"/>
            </a:xfrm>
            <a:prstGeom prst="hexagon">
              <a:avLst/>
            </a:prstGeom>
            <a:gradFill>
              <a:gsLst>
                <a:gs pos="50000">
                  <a:srgbClr val="FED75F"/>
                </a:gs>
                <a:gs pos="50000">
                  <a:srgbClr val="232122"/>
                </a:gs>
              </a:gsLst>
              <a:lin ang="5400000" scaled="1"/>
            </a:gradFill>
            <a:ln>
              <a:gradFill>
                <a:gsLst>
                  <a:gs pos="50000">
                    <a:srgbClr val="282628"/>
                  </a:gs>
                  <a:gs pos="50000">
                    <a:srgbClr val="FED75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2417" y="5375913"/>
              <a:ext cx="1695813" cy="1695450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123793" y="1321364"/>
            <a:ext cx="11884177" cy="70096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“</a:t>
            </a: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제품 불량률이 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1.0%</a:t>
            </a: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인 공장에서 제품의 상태를 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‘</a:t>
            </a: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정상제품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’</a:t>
            </a: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/ ‘</a:t>
            </a: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불량제품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’</a:t>
            </a: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으로 나누는 분류 모델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”</a:t>
            </a: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을 개발할 때 도출한 모델이 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“</a:t>
            </a: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무조건 모든 제품에 대해 </a:t>
            </a:r>
            <a:endParaRPr lang="en-US" altLang="ko-KR" sz="1400" b="1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‘</a:t>
            </a: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정상제품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’ </a:t>
            </a: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으로 판정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” </a:t>
            </a: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한다고 한다면 과연 이 모델의 정확도는 어떻게 될까요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?”</a:t>
            </a:r>
            <a:endParaRPr lang="ko-KR" altLang="en-US" sz="1400" b="1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0" y="1181120"/>
            <a:ext cx="453897" cy="45389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52418" y="3808909"/>
            <a:ext cx="346713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140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생산된 제품 총 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1000</a:t>
            </a: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개 </a:t>
            </a:r>
            <a:endParaRPr lang="en-US" altLang="ko-KR" sz="1400" b="1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정상제품 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990</a:t>
            </a: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개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불량제품 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10</a:t>
            </a: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개 발생</a:t>
            </a:r>
            <a:endParaRPr lang="en-US" altLang="ko-KR" sz="1400" b="1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9977" y="4904040"/>
            <a:ext cx="120120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별다른 규칙의 적용없이 </a:t>
            </a: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모든 제품에 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‘</a:t>
            </a: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항상 정상제품으로 판별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’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한다 해도 </a:t>
            </a: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정확도가 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99%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가 됩니다</a:t>
            </a:r>
            <a:r>
              <a:rPr lang="en-US" altLang="ko-KR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하지만 </a:t>
            </a: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불량품을 판별하지 못하는 </a:t>
            </a:r>
            <a:r>
              <a:rPr lang="ko-KR" altLang="en-US" sz="14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저 분류모델은 </a:t>
            </a: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유용하다고 할 수 없습니다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이처럼 단순하게 정확도만으로 분류모델을 평가하기는 부족하며 이를 보완하기 위해 분류모델의 목적에 따라 다양한 지표들을 활용하게 됩니다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이때 많이 활용하는 것이 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“</a:t>
            </a: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혼동 행렬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(confusion matrix)” </a:t>
            </a: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입니다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5" t="17917" r="22500" b="18333"/>
          <a:stretch/>
        </p:blipFill>
        <p:spPr>
          <a:xfrm flipH="1">
            <a:off x="664135" y="2554640"/>
            <a:ext cx="1341988" cy="16514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83098" y="2243686"/>
            <a:ext cx="1639634" cy="369332"/>
          </a:xfrm>
          <a:prstGeom prst="rect">
            <a:avLst/>
          </a:prstGeom>
          <a:solidFill>
            <a:srgbClr val="46475C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bg1"/>
                </a:solidFill>
              </a:rPr>
              <a:t>실제 상황</a:t>
            </a: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95" t="17917" r="22500" b="18333"/>
          <a:stretch/>
        </p:blipFill>
        <p:spPr>
          <a:xfrm flipH="1">
            <a:off x="2677562" y="2554639"/>
            <a:ext cx="1341988" cy="165140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 rot="20700000">
            <a:off x="2728725" y="3248920"/>
            <a:ext cx="126457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bg1"/>
                </a:solidFill>
              </a:rPr>
              <a:t>불량품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43314" y="4103194"/>
            <a:ext cx="343383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정상제품 </a:t>
            </a:r>
            <a:r>
              <a:rPr lang="en-US" altLang="ko-KR" sz="1400" b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1000</a:t>
            </a:r>
            <a:r>
              <a:rPr lang="ko-KR" altLang="en-US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개</a:t>
            </a:r>
            <a:endParaRPr lang="en-US" altLang="ko-KR" sz="1400" b="1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</a:t>
            </a:r>
            <a:r>
              <a:rPr lang="ko-KR" altLang="en-US" sz="1400" b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무조건 모두 정상제품으로 판별</a:t>
            </a:r>
            <a:r>
              <a:rPr lang="en-US" altLang="ko-KR" sz="1400" b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46064" y="2243686"/>
            <a:ext cx="1639634" cy="369332"/>
          </a:xfrm>
          <a:prstGeom prst="rect">
            <a:avLst/>
          </a:prstGeom>
          <a:solidFill>
            <a:srgbClr val="46475C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bg1"/>
                </a:solidFill>
              </a:rPr>
              <a:t>모델 예측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699532" y="4103194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 </a:t>
            </a:r>
            <a:r>
              <a:rPr lang="ko-KR" altLang="en-US" sz="1400" b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올바르게 정상 제품 판별 수 </a:t>
            </a:r>
            <a:r>
              <a:rPr lang="en-US" altLang="ko-KR" sz="1400" b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990</a:t>
            </a:r>
            <a:r>
              <a:rPr lang="ko-KR" altLang="en-US" sz="1400" b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개 </a:t>
            </a:r>
            <a:r>
              <a:rPr lang="en-US" altLang="ko-KR" sz="1400" b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) + </a:t>
            </a:r>
            <a:endParaRPr lang="en-US" altLang="ko-KR" sz="1400" b="1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 </a:t>
            </a:r>
            <a:r>
              <a:rPr lang="ko-KR" altLang="en-US" sz="1400" b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올바르게 불량 제품 판별 수 </a:t>
            </a:r>
            <a:r>
              <a:rPr lang="en-US" altLang="ko-KR" sz="1400" b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0</a:t>
            </a:r>
            <a:r>
              <a:rPr lang="ko-KR" altLang="en-US" sz="1400" b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개 </a:t>
            </a:r>
            <a:r>
              <a:rPr lang="en-US" altLang="ko-KR" sz="1400" b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) / </a:t>
            </a:r>
            <a:r>
              <a:rPr lang="ko-KR" altLang="en-US" sz="1400" b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총 제품 수 </a:t>
            </a:r>
            <a:r>
              <a:rPr lang="en-US" altLang="ko-KR" sz="1400" b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(1000</a:t>
            </a:r>
            <a:r>
              <a:rPr lang="ko-KR" altLang="en-US" sz="1400" b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개</a:t>
            </a:r>
            <a:r>
              <a:rPr lang="en-US" altLang="ko-KR" sz="1400" b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982400" y="2243686"/>
            <a:ext cx="1639634" cy="369332"/>
          </a:xfrm>
          <a:prstGeom prst="rect">
            <a:avLst/>
          </a:prstGeom>
          <a:solidFill>
            <a:srgbClr val="46475C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bg1"/>
                </a:solidFill>
              </a:rPr>
              <a:t>모델 정확도</a:t>
            </a: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76" y="2803570"/>
            <a:ext cx="2266950" cy="120431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97" y="2823171"/>
            <a:ext cx="1123871" cy="112387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0555359" y="3051358"/>
            <a:ext cx="1294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99%</a:t>
            </a:r>
            <a:endParaRPr lang="ko-KR" altLang="en-US" sz="3600">
              <a:latin typeface="Adobe Fan Heiti Std B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481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1" grpId="0"/>
      <p:bldP spid="33" grpId="0"/>
      <p:bldP spid="8" grpId="0" animBg="1"/>
      <p:bldP spid="24" grpId="0" animBg="1"/>
      <p:bldP spid="9" grpId="0"/>
      <p:bldP spid="26" grpId="0" animBg="1"/>
      <p:bldP spid="13" grpId="0"/>
      <p:bldP spid="30" grpId="0" animBg="1"/>
      <p:bldP spid="25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3711</Words>
  <Application>Microsoft Office PowerPoint</Application>
  <PresentationFormat>와이드스크린</PresentationFormat>
  <Paragraphs>629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6" baseType="lpstr">
      <vt:lpstr>Adobe Fan Heiti Std B</vt:lpstr>
      <vt:lpstr>Tmon몬소리 Black</vt:lpstr>
      <vt:lpstr>나눔고딕 Light</vt:lpstr>
      <vt:lpstr>나눔바른고딕 Light</vt:lpstr>
      <vt:lpstr>나눔스퀘어라운드 Light</vt:lpstr>
      <vt:lpstr>맑은 고딕</vt:lpstr>
      <vt:lpstr>빙그레 따옴체</vt:lpstr>
      <vt:lpstr>Arial</vt:lpstr>
      <vt:lpstr>Bodoni MT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brink0@naver.com</dc:creator>
  <cp:lastModifiedBy>brink0@naver.com</cp:lastModifiedBy>
  <cp:revision>87</cp:revision>
  <dcterms:created xsi:type="dcterms:W3CDTF">2020-02-24T04:00:49Z</dcterms:created>
  <dcterms:modified xsi:type="dcterms:W3CDTF">2020-02-24T09:51:47Z</dcterms:modified>
</cp:coreProperties>
</file>